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66" r:id="rId2"/>
    <p:sldId id="370" r:id="rId3"/>
    <p:sldId id="348" r:id="rId4"/>
    <p:sldId id="367" r:id="rId5"/>
    <p:sldId id="372" r:id="rId6"/>
    <p:sldId id="368" r:id="rId7"/>
    <p:sldId id="369" r:id="rId8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0C0"/>
    <a:srgbClr val="CC3300"/>
    <a:srgbClr val="FFCCCC"/>
    <a:srgbClr val="FBEFD9"/>
    <a:srgbClr val="7F725C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3" autoAdjust="0"/>
    <p:restoredTop sz="94622" autoAdjust="0"/>
  </p:normalViewPr>
  <p:slideViewPr>
    <p:cSldViewPr>
      <p:cViewPr varScale="1">
        <p:scale>
          <a:sx n="86" d="100"/>
          <a:sy n="86" d="100"/>
        </p:scale>
        <p:origin x="1410" y="90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529784-CD37-426F-B6C3-00040BD0AAF3}" type="datetimeFigureOut">
              <a:rPr lang="ru-RU"/>
              <a:pPr>
                <a:defRPr/>
              </a:pPr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8A4949-9452-45AF-83ED-568071876D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7067D-8F74-43E6-9AD9-69731B85FF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273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DF0CC-C8FD-4CAA-9EC6-32F741C4F1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17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E52C6-45EC-4DC4-AE04-FF0BB71E73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1523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ED0D6-E23B-491C-8DC5-B1229A203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00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52D5E-8FC9-445A-84E8-A417CF7C07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84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B85E6-D382-4D0E-B4CB-031DC69372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91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F8AA8-AD05-47C9-A0EB-F7C26E3238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770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82E0C-CFDB-46BA-82DD-B4F3054032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02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88881-6E96-49B4-BA2C-D8E524B13C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78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6D1E9-365A-4B98-ABF3-DEC46FE143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92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08C5F-ED8B-48E8-9A7A-D8CA03C3EE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03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F0AA0-1A99-42E2-8704-C61A1A0820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6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97B1B0A-6D3D-473A-9302-0BE6852EAB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617662" cy="6858000"/>
          </a:xfrm>
          <a:prstGeom prst="rect">
            <a:avLst/>
          </a:prstGeom>
          <a:effectLst>
            <a:outerShdw blurRad="50800" dist="50800" algn="ctr" rotWithShape="0">
              <a:schemeClr val="tx1">
                <a:alpha val="43000"/>
              </a:schemeClr>
            </a:outerShdw>
          </a:effectLst>
        </p:spPr>
      </p:pic>
      <p:pic>
        <p:nvPicPr>
          <p:cNvPr id="2051" name="Picture 5" descr="C:\Users\grichishin.ROSTOV-CSM\Desktop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5738"/>
            <a:ext cx="122396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C:\Users\grichishin.ROSTOV-CSM\Desktop\Шкала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453188"/>
            <a:ext cx="71294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Номер слайда 1"/>
          <p:cNvSpPr txBox="1">
            <a:spLocks/>
          </p:cNvSpPr>
          <p:nvPr/>
        </p:nvSpPr>
        <p:spPr bwMode="auto">
          <a:xfrm>
            <a:off x="-1116013" y="6453188"/>
            <a:ext cx="21336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CF3BCA1-C0AB-483A-A666-F1546D968BAA}" type="slidenum">
              <a:rPr lang="ru-RU" altLang="ru-RU" sz="2000" b="1">
                <a:solidFill>
                  <a:schemeClr val="bg1"/>
                </a:solidFill>
                <a:latin typeface="Circe Extra Bold" pitchFamily="34" charset="-52"/>
              </a:rPr>
              <a:pPr algn="r" eaLnBrk="1" hangingPunct="1"/>
              <a:t>1</a:t>
            </a:fld>
            <a:endParaRPr lang="ru-RU" altLang="ru-RU" sz="2000" b="1">
              <a:solidFill>
                <a:schemeClr val="bg1"/>
              </a:solidFill>
              <a:latin typeface="Circe Extra Bold" pitchFamily="34" charset="-52"/>
            </a:endParaRPr>
          </a:p>
        </p:txBody>
      </p:sp>
      <p:pic>
        <p:nvPicPr>
          <p:cNvPr id="2054" name="Picture 2" descr="Федеральный закон «Об обеспечении единства измерений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398588"/>
            <a:ext cx="2887663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Прямоугольник 1"/>
          <p:cNvSpPr>
            <a:spLocks noChangeArrowheads="1"/>
          </p:cNvSpPr>
          <p:nvPr/>
        </p:nvSpPr>
        <p:spPr bwMode="auto">
          <a:xfrm>
            <a:off x="5148263" y="1341438"/>
            <a:ext cx="360045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102-ФЗ «Об обеспечении единства измерений»</a:t>
            </a:r>
          </a:p>
          <a:p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Статья 13. Поверка средств измерений</a:t>
            </a:r>
          </a:p>
          <a:p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4. Результаты поверки средств измерений подтверждаются сведениями о результатах поверки средств измерений, включенными в Федеральный информационный фонд по обеспечению единства измерений. По заявлению владельца средства измерений или лица, представившего его на поверку, на средство измерений наносится знак поверки, и (или) выдается свидетельство о поверке средства измерений…</a:t>
            </a:r>
          </a:p>
          <a:p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68475" y="285750"/>
            <a:ext cx="7308850" cy="48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Федеральный информационный фонд по обеспечению единства измерений </a:t>
            </a: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ФГИС «АРШИН»</a:t>
            </a:r>
            <a:endParaRPr lang="ru-RU" altLang="ru-RU" sz="2000" b="1" kern="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ru-RU" altLang="ru-RU" sz="24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617662" cy="6858000"/>
          </a:xfrm>
          <a:prstGeom prst="rect">
            <a:avLst/>
          </a:prstGeom>
          <a:effectLst>
            <a:outerShdw blurRad="50800" dist="50800" algn="ctr" rotWithShape="0">
              <a:schemeClr val="tx1">
                <a:alpha val="43000"/>
              </a:schemeClr>
            </a:outerShdw>
          </a:effectLst>
        </p:spPr>
      </p:pic>
      <p:pic>
        <p:nvPicPr>
          <p:cNvPr id="3075" name="Picture 5" descr="C:\Users\grichishin.ROSTOV-CSM\Desktop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5738"/>
            <a:ext cx="122396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C:\Users\grichishin.ROSTOV-CSM\Desktop\Шкала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453188"/>
            <a:ext cx="71294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Номер слайда 1"/>
          <p:cNvSpPr txBox="1">
            <a:spLocks/>
          </p:cNvSpPr>
          <p:nvPr/>
        </p:nvSpPr>
        <p:spPr bwMode="auto">
          <a:xfrm>
            <a:off x="-1116013" y="6453188"/>
            <a:ext cx="21336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08FB48C-873D-453A-BF51-A19AE811A8AB}" type="slidenum">
              <a:rPr lang="ru-RU" altLang="ru-RU" sz="2000" b="1">
                <a:solidFill>
                  <a:schemeClr val="bg1"/>
                </a:solidFill>
                <a:latin typeface="Circe Extra Bold" pitchFamily="34" charset="-52"/>
              </a:rPr>
              <a:pPr algn="r" eaLnBrk="1" hangingPunct="1"/>
              <a:t>2</a:t>
            </a:fld>
            <a:endParaRPr lang="ru-RU" altLang="ru-RU" sz="2000" b="1">
              <a:solidFill>
                <a:schemeClr val="bg1"/>
              </a:solidFill>
              <a:latin typeface="Circe Extra Bold" pitchFamily="34" charset="-52"/>
            </a:endParaRPr>
          </a:p>
        </p:txBody>
      </p:sp>
      <p:pic>
        <p:nvPicPr>
          <p:cNvPr id="3078" name="Picture 9" descr="Мультиголовочный весовой дозатор WJ-141.6 — faspack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57388"/>
            <a:ext cx="254952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Купить объемный дозатор для сухой смес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43100"/>
            <a:ext cx="23749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10" descr="Виды и типы торговых весов – отличия, преимущества, функционал | Читайте на  kkt365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081" name="AutoShape 12" descr="Виды и типы торговых весов – отличия, преимущества, функционал | Читайте на  kkt365.r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5150" y="333375"/>
            <a:ext cx="6840538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информационный фонд по обеспечению единства измерений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ФГИС «АРШИН»</a:t>
            </a:r>
            <a:endParaRPr lang="ru-RU" altLang="ru-RU" b="1" kern="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083" name="Picture 2" descr="C:\Users\pentelyuk\Desktop\2024-09-05_14-47-4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72326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617662" cy="6858000"/>
          </a:xfrm>
          <a:prstGeom prst="rect">
            <a:avLst/>
          </a:prstGeom>
          <a:effectLst>
            <a:outerShdw blurRad="50800" dist="50800" algn="ctr" rotWithShape="0">
              <a:schemeClr val="tx1">
                <a:alpha val="43000"/>
              </a:schemeClr>
            </a:outerShdw>
          </a:effectLst>
        </p:spPr>
      </p:pic>
      <p:pic>
        <p:nvPicPr>
          <p:cNvPr id="4099" name="Picture 5" descr="C:\Users\grichishin.ROSTOV-CSM\Desktop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5738"/>
            <a:ext cx="122396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C:\Users\grichishin.ROSTOV-CSM\Desktop\Шкала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453188"/>
            <a:ext cx="71294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Номер слайда 1"/>
          <p:cNvSpPr txBox="1">
            <a:spLocks/>
          </p:cNvSpPr>
          <p:nvPr/>
        </p:nvSpPr>
        <p:spPr bwMode="auto">
          <a:xfrm>
            <a:off x="-1116013" y="6453188"/>
            <a:ext cx="21336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D999A08-F3C7-4FB5-AC8B-39F7492E8D9A}" type="slidenum">
              <a:rPr lang="ru-RU" altLang="ru-RU" sz="2000" b="1">
                <a:solidFill>
                  <a:schemeClr val="bg1"/>
                </a:solidFill>
                <a:latin typeface="Circe Extra Bold" pitchFamily="34" charset="-52"/>
              </a:rPr>
              <a:pPr algn="r" eaLnBrk="1" hangingPunct="1"/>
              <a:t>3</a:t>
            </a:fld>
            <a:endParaRPr lang="ru-RU" altLang="ru-RU" sz="2000" b="1">
              <a:solidFill>
                <a:schemeClr val="bg1"/>
              </a:solidFill>
              <a:latin typeface="Circe Extra Bold" pitchFamily="34" charset="-52"/>
            </a:endParaRPr>
          </a:p>
        </p:txBody>
      </p:sp>
      <p:pic>
        <p:nvPicPr>
          <p:cNvPr id="4102" name="Picture 9" descr="Мультиголовочный весовой дозатор WJ-141.6 — faspack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57388"/>
            <a:ext cx="254952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Купить объемный дозатор для сухой смес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43100"/>
            <a:ext cx="23749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10" descr="Виды и типы торговых весов – отличия, преимущества, функционал | Читайте на  kkt365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105" name="AutoShape 12" descr="Виды и типы торговых весов – отличия, преимущества, функционал | Читайте на  kkt365.r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10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484313"/>
            <a:ext cx="7316787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35150" y="333375"/>
            <a:ext cx="6840538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информационный фонд по обеспечению единства измерений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ФГИС «АРШИН»</a:t>
            </a:r>
            <a:endParaRPr lang="ru-RU" altLang="ru-RU" b="1" kern="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617662" cy="6858000"/>
          </a:xfrm>
          <a:prstGeom prst="rect">
            <a:avLst/>
          </a:prstGeom>
          <a:effectLst>
            <a:outerShdw blurRad="50800" dist="50800" algn="ctr" rotWithShape="0">
              <a:schemeClr val="tx1">
                <a:alpha val="43000"/>
              </a:schemeClr>
            </a:outerShdw>
          </a:effectLst>
        </p:spPr>
      </p:pic>
      <p:pic>
        <p:nvPicPr>
          <p:cNvPr id="5123" name="Picture 5" descr="C:\Users\grichishin.ROSTOV-CSM\Desktop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5738"/>
            <a:ext cx="122396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C:\Users\grichishin.ROSTOV-CSM\Desktop\Шкала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453188"/>
            <a:ext cx="71294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Номер слайда 1"/>
          <p:cNvSpPr txBox="1">
            <a:spLocks/>
          </p:cNvSpPr>
          <p:nvPr/>
        </p:nvSpPr>
        <p:spPr bwMode="auto">
          <a:xfrm>
            <a:off x="-1116013" y="6453188"/>
            <a:ext cx="21336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81FA1C2-F028-482A-87C7-942EB0BE78D4}" type="slidenum">
              <a:rPr lang="ru-RU" altLang="ru-RU" sz="2000" b="1">
                <a:solidFill>
                  <a:schemeClr val="bg1"/>
                </a:solidFill>
                <a:latin typeface="Circe Extra Bold" pitchFamily="34" charset="-52"/>
              </a:rPr>
              <a:pPr algn="r" eaLnBrk="1" hangingPunct="1"/>
              <a:t>4</a:t>
            </a:fld>
            <a:endParaRPr lang="ru-RU" altLang="ru-RU" sz="2000" b="1">
              <a:solidFill>
                <a:schemeClr val="bg1"/>
              </a:solidFill>
              <a:latin typeface="Circe Extra Bold" pitchFamily="34" charset="-52"/>
            </a:endParaRPr>
          </a:p>
        </p:txBody>
      </p:sp>
      <p:sp>
        <p:nvSpPr>
          <p:cNvPr id="5126" name="AutoShape 10" descr="Виды и типы торговых весов – отличия, преимущества, функционал | Читайте на  kkt365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127" name="AutoShape 12" descr="Виды и типы торговых весов – отличия, преимущества, функционал | Читайте на  kkt365.r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5150" y="333375"/>
            <a:ext cx="6840538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информационный фонд по обеспечению единства измерений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ФГИС «АРШИН»</a:t>
            </a:r>
            <a:endParaRPr lang="ru-RU" altLang="ru-RU" b="1" kern="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1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714851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617662" cy="6858000"/>
          </a:xfrm>
          <a:prstGeom prst="rect">
            <a:avLst/>
          </a:prstGeom>
          <a:effectLst>
            <a:outerShdw blurRad="50800" dist="50800" algn="ctr" rotWithShape="0">
              <a:schemeClr val="tx1">
                <a:alpha val="43000"/>
              </a:schemeClr>
            </a:outerShdw>
          </a:effectLst>
        </p:spPr>
      </p:pic>
      <p:pic>
        <p:nvPicPr>
          <p:cNvPr id="6147" name="Picture 5" descr="C:\Users\grichishin.ROSTOV-CSM\Desktop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5738"/>
            <a:ext cx="122396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C:\Users\grichishin.ROSTOV-CSM\Desktop\Шкала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453188"/>
            <a:ext cx="71294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Номер слайда 1"/>
          <p:cNvSpPr txBox="1">
            <a:spLocks/>
          </p:cNvSpPr>
          <p:nvPr/>
        </p:nvSpPr>
        <p:spPr bwMode="auto">
          <a:xfrm>
            <a:off x="-1116013" y="6453188"/>
            <a:ext cx="21336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CE3CA98-0568-4FBC-B9F4-447A5E4A1E81}" type="slidenum">
              <a:rPr lang="ru-RU" altLang="ru-RU" sz="2000" b="1">
                <a:solidFill>
                  <a:schemeClr val="bg1"/>
                </a:solidFill>
                <a:latin typeface="Circe Extra Bold" pitchFamily="34" charset="-52"/>
              </a:rPr>
              <a:pPr algn="r" eaLnBrk="1" hangingPunct="1"/>
              <a:t>5</a:t>
            </a:fld>
            <a:endParaRPr lang="ru-RU" altLang="ru-RU" sz="2000" b="1">
              <a:solidFill>
                <a:schemeClr val="bg1"/>
              </a:solidFill>
              <a:latin typeface="Circe Extra Bold" pitchFamily="34" charset="-52"/>
            </a:endParaRPr>
          </a:p>
        </p:txBody>
      </p:sp>
      <p:sp>
        <p:nvSpPr>
          <p:cNvPr id="6150" name="AutoShape 10" descr="Виды и типы торговых весов – отличия, преимущества, функционал | Читайте на  kkt365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151" name="AutoShape 12" descr="Виды и типы торговых весов – отличия, преимущества, функционал | Читайте на  kkt365.r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5150" y="333375"/>
            <a:ext cx="6840538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информационный фонд по обеспечению единства измерений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ФГИС «АРШИН»</a:t>
            </a:r>
            <a:endParaRPr lang="ru-RU" altLang="ru-RU" b="1" kern="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6153" name="Picture 2" descr="F:\Работа\Администрации\Семинар\Шильдик вес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33813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 descr="F:\Работа\Администрации\Семинар\Паспорт на вес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24175"/>
            <a:ext cx="4494212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1908175" y="3068638"/>
            <a:ext cx="23034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весов</a:t>
            </a:r>
          </a:p>
          <a:p>
            <a:pPr>
              <a:buFontTx/>
              <a:buAutoNum type="arabicPeriod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Тип, модификация</a:t>
            </a:r>
          </a:p>
          <a:p>
            <a:pPr>
              <a:buFontTx/>
              <a:buAutoNum type="arabicPeriod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Год выпуска</a:t>
            </a:r>
          </a:p>
          <a:p>
            <a:pPr>
              <a:buFontTx/>
              <a:buAutoNum type="arabicPeriod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Знак утверждения типа</a:t>
            </a:r>
          </a:p>
          <a:p>
            <a:pPr>
              <a:buFontTx/>
              <a:buAutoNum type="arabicPeriod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Заводской номер</a:t>
            </a:r>
          </a:p>
          <a:p>
            <a:pPr>
              <a:buFontTx/>
              <a:buAutoNum type="arabicPeriod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</a:t>
            </a:r>
          </a:p>
          <a:p>
            <a:pPr>
              <a:buFontTx/>
              <a:buAutoNum type="arabicPeriod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ГРСИ</a:t>
            </a:r>
          </a:p>
          <a:p>
            <a:pPr>
              <a:buFontTx/>
              <a:buAutoNum type="arabicPeriod"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617662" cy="6858000"/>
          </a:xfrm>
          <a:prstGeom prst="rect">
            <a:avLst/>
          </a:prstGeom>
          <a:effectLst>
            <a:outerShdw blurRad="50800" dist="50800" algn="ctr" rotWithShape="0">
              <a:schemeClr val="tx1">
                <a:alpha val="43000"/>
              </a:schemeClr>
            </a:outerShdw>
          </a:effectLst>
        </p:spPr>
      </p:pic>
      <p:pic>
        <p:nvPicPr>
          <p:cNvPr id="7171" name="Picture 5" descr="C:\Users\grichishin.ROSTOV-CSM\Desktop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5738"/>
            <a:ext cx="122396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C:\Users\grichishin.ROSTOV-CSM\Desktop\Шкала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453188"/>
            <a:ext cx="71294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Номер слайда 1"/>
          <p:cNvSpPr txBox="1">
            <a:spLocks/>
          </p:cNvSpPr>
          <p:nvPr/>
        </p:nvSpPr>
        <p:spPr bwMode="auto">
          <a:xfrm>
            <a:off x="-1116013" y="6453188"/>
            <a:ext cx="21336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DB4417A-7319-4E74-A791-631C670F6D2A}" type="slidenum">
              <a:rPr lang="ru-RU" altLang="ru-RU" sz="2000" b="1">
                <a:solidFill>
                  <a:schemeClr val="bg1"/>
                </a:solidFill>
                <a:latin typeface="Circe Extra Bold" pitchFamily="34" charset="-52"/>
              </a:rPr>
              <a:pPr algn="r" eaLnBrk="1" hangingPunct="1"/>
              <a:t>6</a:t>
            </a:fld>
            <a:endParaRPr lang="ru-RU" altLang="ru-RU" sz="2000" b="1">
              <a:solidFill>
                <a:schemeClr val="bg1"/>
              </a:solidFill>
              <a:latin typeface="Circe Extra Bold" pitchFamily="34" charset="-52"/>
            </a:endParaRPr>
          </a:p>
        </p:txBody>
      </p:sp>
      <p:sp>
        <p:nvSpPr>
          <p:cNvPr id="7174" name="AutoShape 10" descr="Виды и типы торговых весов – отличия, преимущества, функционал | Читайте на  kkt365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7175" name="AutoShape 12" descr="Виды и типы торговых весов – отличия, преимущества, функционал | Читайте на  kkt365.r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5150" y="333375"/>
            <a:ext cx="6840538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информационный фонд по обеспечению единства измерений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ФГИС «АРШИН»</a:t>
            </a:r>
            <a:endParaRPr lang="ru-RU" altLang="ru-RU" b="1" kern="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730408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617662" cy="6858000"/>
          </a:xfrm>
          <a:prstGeom prst="rect">
            <a:avLst/>
          </a:prstGeom>
          <a:effectLst>
            <a:outerShdw blurRad="50800" dist="50800" algn="ctr" rotWithShape="0">
              <a:schemeClr val="tx1">
                <a:alpha val="43000"/>
              </a:schemeClr>
            </a:outerShdw>
          </a:effectLst>
        </p:spPr>
      </p:pic>
      <p:pic>
        <p:nvPicPr>
          <p:cNvPr id="8195" name="Picture 5" descr="C:\Users\grichishin.ROSTOV-CSM\Desktop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5738"/>
            <a:ext cx="122396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C:\Users\grichishin.ROSTOV-CSM\Desktop\Шкала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453188"/>
            <a:ext cx="71294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Номер слайда 1"/>
          <p:cNvSpPr txBox="1">
            <a:spLocks/>
          </p:cNvSpPr>
          <p:nvPr/>
        </p:nvSpPr>
        <p:spPr bwMode="auto">
          <a:xfrm>
            <a:off x="-1116013" y="6453188"/>
            <a:ext cx="21336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03FF63-51EC-4B7B-9498-80674C059120}" type="slidenum">
              <a:rPr lang="ru-RU" altLang="ru-RU" sz="2000" b="1">
                <a:solidFill>
                  <a:schemeClr val="bg1"/>
                </a:solidFill>
                <a:latin typeface="Circe Extra Bold" pitchFamily="34" charset="-52"/>
              </a:rPr>
              <a:pPr algn="r" eaLnBrk="1" hangingPunct="1"/>
              <a:t>7</a:t>
            </a:fld>
            <a:endParaRPr lang="ru-RU" altLang="ru-RU" sz="2000" b="1">
              <a:solidFill>
                <a:schemeClr val="bg1"/>
              </a:solidFill>
              <a:latin typeface="Circe Extra Bold" pitchFamily="34" charset="-52"/>
            </a:endParaRPr>
          </a:p>
        </p:txBody>
      </p:sp>
      <p:sp>
        <p:nvSpPr>
          <p:cNvPr id="8198" name="AutoShape 10" descr="Виды и типы торговых весов – отличия, преимущества, функционал | Читайте на  kkt365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199" name="AutoShape 12" descr="Виды и типы торговых весов – отличия, преимущества, функционал | Читайте на  kkt365.r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5150" y="333375"/>
            <a:ext cx="6840538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информационный фонд по обеспечению единства измерений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ФГИС «АРШИН»</a:t>
            </a:r>
            <a:endParaRPr lang="ru-RU" altLang="ru-RU" b="1" kern="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72469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9165</TotalTime>
  <Words>173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Circe Extra Bold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rcsms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Янов</dc:creator>
  <cp:lastModifiedBy>Serv</cp:lastModifiedBy>
  <cp:revision>501</cp:revision>
  <cp:lastPrinted>2024-05-23T06:19:34Z</cp:lastPrinted>
  <dcterms:created xsi:type="dcterms:W3CDTF">2012-03-14T07:21:22Z</dcterms:created>
  <dcterms:modified xsi:type="dcterms:W3CDTF">2024-11-15T10:53:48Z</dcterms:modified>
</cp:coreProperties>
</file>