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notesMasterIdLst>
    <p:notesMasterId r:id="rId27"/>
  </p:notesMasterIdLst>
  <p:sldIdLst>
    <p:sldId id="313" r:id="rId2"/>
    <p:sldId id="336" r:id="rId3"/>
    <p:sldId id="346" r:id="rId4"/>
    <p:sldId id="337" r:id="rId5"/>
    <p:sldId id="338" r:id="rId6"/>
    <p:sldId id="339" r:id="rId7"/>
    <p:sldId id="309" r:id="rId8"/>
    <p:sldId id="335" r:id="rId9"/>
    <p:sldId id="348" r:id="rId10"/>
    <p:sldId id="310" r:id="rId11"/>
    <p:sldId id="379" r:id="rId12"/>
    <p:sldId id="380" r:id="rId13"/>
    <p:sldId id="354" r:id="rId14"/>
    <p:sldId id="371" r:id="rId15"/>
    <p:sldId id="383" r:id="rId16"/>
    <p:sldId id="384" r:id="rId17"/>
    <p:sldId id="375" r:id="rId18"/>
    <p:sldId id="367" r:id="rId19"/>
    <p:sldId id="373" r:id="rId20"/>
    <p:sldId id="369" r:id="rId21"/>
    <p:sldId id="358" r:id="rId22"/>
    <p:sldId id="360" r:id="rId23"/>
    <p:sldId id="362" r:id="rId24"/>
    <p:sldId id="333" r:id="rId25"/>
    <p:sldId id="342" r:id="rId26"/>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5" autoAdjust="0"/>
    <p:restoredTop sz="94681" autoAdjust="0"/>
  </p:normalViewPr>
  <p:slideViewPr>
    <p:cSldViewPr>
      <p:cViewPr>
        <p:scale>
          <a:sx n="78" d="100"/>
          <a:sy n="78" d="100"/>
        </p:scale>
        <p:origin x="-2586"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99CCF1A-2987-4F39-A87A-BFFE93E705ED}" type="datetimeFigureOut">
              <a:rPr lang="ru-RU"/>
              <a:pPr>
                <a:defRPr/>
              </a:pPr>
              <a:t>22.01.2025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878340AE-1142-4E10-BBA9-37F733FA570A}" type="slidenum">
              <a:rPr lang="ru-RU"/>
              <a:pPr>
                <a:defRPr/>
              </a:pPr>
              <a:t>‹#›</a:t>
            </a:fld>
            <a:endParaRPr lang="ru-RU"/>
          </a:p>
        </p:txBody>
      </p:sp>
    </p:spTree>
    <p:extLst>
      <p:ext uri="{BB962C8B-B14F-4D97-AF65-F5344CB8AC3E}">
        <p14:creationId xmlns:p14="http://schemas.microsoft.com/office/powerpoint/2010/main" val="881344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348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949F37-43C5-4CE1-8EEA-4BE9560E7294}" type="slidenum">
              <a:rPr lang="ru-RU" smtClean="0">
                <a:latin typeface="Calibri" pitchFamily="34" charset="0"/>
              </a:rPr>
              <a:pPr/>
              <a:t>7</a:t>
            </a:fld>
            <a:endParaRPr lang="ru-RU" smtClean="0">
              <a:latin typeface="Calibri" pitchFamily="34" charset="0"/>
            </a:endParaRPr>
          </a:p>
        </p:txBody>
      </p:sp>
    </p:spTree>
    <p:extLst>
      <p:ext uri="{BB962C8B-B14F-4D97-AF65-F5344CB8AC3E}">
        <p14:creationId xmlns:p14="http://schemas.microsoft.com/office/powerpoint/2010/main" val="179603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xfrm>
            <a:off x="3265488" y="509588"/>
            <a:ext cx="34004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b="1" i="1" u="sng" smtClean="0">
              <a:solidFill>
                <a:srgbClr val="C00000"/>
              </a:solidFill>
            </a:endParaRPr>
          </a:p>
        </p:txBody>
      </p:sp>
      <p:sp>
        <p:nvSpPr>
          <p:cNvPr id="358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charset="0"/>
              </a:defRPr>
            </a:lvl1pPr>
            <a:lvl2pPr marL="742950" indent="-285750" defTabSz="920750">
              <a:defRPr>
                <a:solidFill>
                  <a:schemeClr val="tx1"/>
                </a:solidFill>
                <a:latin typeface="Arial" charset="0"/>
              </a:defRPr>
            </a:lvl2pPr>
            <a:lvl3pPr marL="1143000" indent="-228600" defTabSz="920750">
              <a:defRPr>
                <a:solidFill>
                  <a:schemeClr val="tx1"/>
                </a:solidFill>
                <a:latin typeface="Arial" charset="0"/>
              </a:defRPr>
            </a:lvl3pPr>
            <a:lvl4pPr marL="1600200" indent="-228600" defTabSz="920750">
              <a:defRPr>
                <a:solidFill>
                  <a:schemeClr val="tx1"/>
                </a:solidFill>
                <a:latin typeface="Arial" charset="0"/>
              </a:defRPr>
            </a:lvl4pPr>
            <a:lvl5pPr marL="2057400" indent="-228600" defTabSz="92075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fld id="{6871CA0F-53B5-497B-A061-800E264F6A8D}" type="slidenum">
              <a:rPr lang="ru-RU" smtClean="0">
                <a:solidFill>
                  <a:srgbClr val="000000"/>
                </a:solidFill>
                <a:latin typeface="Times New Roman" pitchFamily="18" charset="0"/>
              </a:rPr>
              <a:pPr/>
              <a:t>8</a:t>
            </a:fld>
            <a:endParaRPr lang="ru-RU" smtClean="0">
              <a:solidFill>
                <a:srgbClr val="000000"/>
              </a:solidFill>
              <a:latin typeface="Times New Roman" pitchFamily="18" charset="0"/>
            </a:endParaRPr>
          </a:p>
        </p:txBody>
      </p:sp>
    </p:spTree>
    <p:extLst>
      <p:ext uri="{BB962C8B-B14F-4D97-AF65-F5344CB8AC3E}">
        <p14:creationId xmlns:p14="http://schemas.microsoft.com/office/powerpoint/2010/main" val="3660681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368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0E820C-9709-446A-A75D-B7D0AF318463}" type="slidenum">
              <a:rPr lang="ru-RU" smtClean="0">
                <a:latin typeface="Calibri" pitchFamily="34" charset="0"/>
              </a:rPr>
              <a:pPr/>
              <a:t>21</a:t>
            </a:fld>
            <a:endParaRPr lang="ru-RU" smtClean="0">
              <a:latin typeface="Calibri" pitchFamily="34" charset="0"/>
            </a:endParaRPr>
          </a:p>
        </p:txBody>
      </p:sp>
    </p:spTree>
    <p:extLst>
      <p:ext uri="{BB962C8B-B14F-4D97-AF65-F5344CB8AC3E}">
        <p14:creationId xmlns:p14="http://schemas.microsoft.com/office/powerpoint/2010/main" val="55972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4335463" y="1169988"/>
            <a:ext cx="4814887" cy="4994275"/>
            <a:chOff x="4334933" y="1169931"/>
            <a:chExt cx="4814835" cy="4993802"/>
          </a:xfrm>
        </p:grpSpPr>
        <p:cxnSp>
          <p:nvCxnSpPr>
            <p:cNvPr id="5"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3"/>
          <p:cNvSpPr>
            <a:spLocks noGrp="1"/>
          </p:cNvSpPr>
          <p:nvPr>
            <p:ph type="dt" sz="half" idx="10"/>
          </p:nvPr>
        </p:nvSpPr>
        <p:spPr/>
        <p:txBody>
          <a:bodyPr/>
          <a:lstStyle>
            <a:lvl1pPr>
              <a:defRPr/>
            </a:lvl1pPr>
          </a:lstStyle>
          <a:p>
            <a:pPr>
              <a:defRPr/>
            </a:pPr>
            <a:fld id="{75DF433D-23B9-436F-87FA-E87976E49C44}" type="datetimeFigureOut">
              <a:rPr lang="ru-RU"/>
              <a:pPr>
                <a:defRPr/>
              </a:pPr>
              <a:t>22.01.2025</a:t>
            </a:fld>
            <a:endParaRPr lang="ru-RU" dirty="0"/>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64959046-0FFA-452E-A810-D41F6466AC26}" type="slidenum">
              <a:rPr lang="ru-RU"/>
              <a:pPr>
                <a:defRPr/>
              </a:pPr>
              <a:t>‹#›</a:t>
            </a:fld>
            <a:endParaRPr lang="ru-RU"/>
          </a:p>
        </p:txBody>
      </p:sp>
    </p:spTree>
    <p:extLst>
      <p:ext uri="{BB962C8B-B14F-4D97-AF65-F5344CB8AC3E}">
        <p14:creationId xmlns:p14="http://schemas.microsoft.com/office/powerpoint/2010/main" val="272192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5" name="Date Placeholder 3"/>
          <p:cNvSpPr>
            <a:spLocks noGrp="1"/>
          </p:cNvSpPr>
          <p:nvPr>
            <p:ph type="dt" sz="half" idx="15"/>
          </p:nvPr>
        </p:nvSpPr>
        <p:spPr/>
        <p:txBody>
          <a:bodyPr/>
          <a:lstStyle>
            <a:lvl1pPr>
              <a:defRPr/>
            </a:lvl1pPr>
          </a:lstStyle>
          <a:p>
            <a:pPr>
              <a:defRPr/>
            </a:pPr>
            <a:fld id="{AD7C2627-151E-4CC2-AD7A-912189451AC3}" type="datetimeFigureOut">
              <a:rPr lang="ru-RU"/>
              <a:pPr>
                <a:defRPr/>
              </a:pPr>
              <a:t>22.01.2025</a:t>
            </a:fld>
            <a:endParaRPr lang="ru-RU" dirty="0"/>
          </a:p>
        </p:txBody>
      </p:sp>
      <p:sp>
        <p:nvSpPr>
          <p:cNvPr id="7" name="Footer Placeholder 4"/>
          <p:cNvSpPr>
            <a:spLocks noGrp="1"/>
          </p:cNvSpPr>
          <p:nvPr>
            <p:ph type="ftr" sz="quarter" idx="16"/>
          </p:nvPr>
        </p:nvSpPr>
        <p:spPr/>
        <p:txBody>
          <a:bodyPr/>
          <a:lstStyle>
            <a:lvl1pPr>
              <a:defRPr/>
            </a:lvl1pPr>
          </a:lstStyle>
          <a:p>
            <a:pPr>
              <a:defRPr/>
            </a:pPr>
            <a:endParaRPr lang="ru-RU"/>
          </a:p>
        </p:txBody>
      </p:sp>
      <p:sp>
        <p:nvSpPr>
          <p:cNvPr id="8" name="Slide Number Placeholder 5"/>
          <p:cNvSpPr>
            <a:spLocks noGrp="1"/>
          </p:cNvSpPr>
          <p:nvPr>
            <p:ph type="sldNum" sz="quarter" idx="17"/>
          </p:nvPr>
        </p:nvSpPr>
        <p:spPr/>
        <p:txBody>
          <a:bodyPr/>
          <a:lstStyle>
            <a:lvl1pPr>
              <a:defRPr/>
            </a:lvl1pPr>
          </a:lstStyle>
          <a:p>
            <a:pPr>
              <a:defRPr/>
            </a:pPr>
            <a:fld id="{ADD176A6-234F-4387-9AB6-32C1903A6970}" type="slidenum">
              <a:rPr lang="ru-RU"/>
              <a:pPr>
                <a:defRPr/>
              </a:pPr>
              <a:t>‹#›</a:t>
            </a:fld>
            <a:endParaRPr lang="ru-RU"/>
          </a:p>
        </p:txBody>
      </p:sp>
    </p:spTree>
    <p:extLst>
      <p:ext uri="{BB962C8B-B14F-4D97-AF65-F5344CB8AC3E}">
        <p14:creationId xmlns:p14="http://schemas.microsoft.com/office/powerpoint/2010/main" val="426257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C1719C14-F138-4ABC-BAA5-AADF43A11949}" type="datetimeFigureOut">
              <a:rPr lang="ru-RU"/>
              <a:pPr>
                <a:defRPr/>
              </a:pPr>
              <a:t>22.01.2025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00B3E82-F2AE-4D19-85A0-90A77E46FDDD}" type="slidenum">
              <a:rPr lang="ru-RU"/>
              <a:pPr>
                <a:defRPr/>
              </a:pPr>
              <a:t>‹#›</a:t>
            </a:fld>
            <a:endParaRPr lang="ru-RU"/>
          </a:p>
        </p:txBody>
      </p:sp>
    </p:spTree>
    <p:extLst>
      <p:ext uri="{BB962C8B-B14F-4D97-AF65-F5344CB8AC3E}">
        <p14:creationId xmlns:p14="http://schemas.microsoft.com/office/powerpoint/2010/main" val="276269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8000" smtClean="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4B88CE55-CAF7-459C-8E92-D0AC6EBB28CC}" type="datetimeFigureOut">
              <a:rPr lang="ru-RU"/>
              <a:pPr>
                <a:defRPr/>
              </a:pPr>
              <a:t>22.01.2025</a:t>
            </a:fld>
            <a:endParaRPr lang="ru-RU" dirty="0"/>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7BC9C3D1-BF4E-4794-9059-4CDD05FE79A5}" type="slidenum">
              <a:rPr lang="ru-RU"/>
              <a:pPr>
                <a:defRPr/>
              </a:pPr>
              <a:t>‹#›</a:t>
            </a:fld>
            <a:endParaRPr lang="ru-RU"/>
          </a:p>
        </p:txBody>
      </p:sp>
    </p:spTree>
    <p:extLst>
      <p:ext uri="{BB962C8B-B14F-4D97-AF65-F5344CB8AC3E}">
        <p14:creationId xmlns:p14="http://schemas.microsoft.com/office/powerpoint/2010/main" val="224718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F10A946-3A82-459E-9D7A-C22F4EFA5808}" type="datetimeFigureOut">
              <a:rPr lang="ru-RU"/>
              <a:pPr>
                <a:defRPr/>
              </a:pPr>
              <a:t>22.01.2025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8035B00-F4B4-43C5-A610-7DF644589E76}" type="slidenum">
              <a:rPr lang="ru-RU"/>
              <a:pPr>
                <a:defRPr/>
              </a:pPr>
              <a:t>‹#›</a:t>
            </a:fld>
            <a:endParaRPr lang="ru-RU"/>
          </a:p>
        </p:txBody>
      </p:sp>
    </p:spTree>
    <p:extLst>
      <p:ext uri="{BB962C8B-B14F-4D97-AF65-F5344CB8AC3E}">
        <p14:creationId xmlns:p14="http://schemas.microsoft.com/office/powerpoint/2010/main" val="407582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8000" smtClean="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A42CC4A7-51C9-42D6-BA46-3DED03666129}" type="datetimeFigureOut">
              <a:rPr lang="ru-RU"/>
              <a:pPr>
                <a:defRPr/>
              </a:pPr>
              <a:t>22.01.2025</a:t>
            </a:fld>
            <a:endParaRPr lang="ru-RU" dirty="0"/>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C4EC655F-1747-4829-A59E-115C35CEA1E9}" type="slidenum">
              <a:rPr lang="ru-RU"/>
              <a:pPr>
                <a:defRPr/>
              </a:pPr>
              <a:t>‹#›</a:t>
            </a:fld>
            <a:endParaRPr lang="ru-RU"/>
          </a:p>
        </p:txBody>
      </p:sp>
    </p:spTree>
    <p:extLst>
      <p:ext uri="{BB962C8B-B14F-4D97-AF65-F5344CB8AC3E}">
        <p14:creationId xmlns:p14="http://schemas.microsoft.com/office/powerpoint/2010/main" val="88901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F64EAACF-E3B4-4709-B6F2-0CCD2F8DBDBE}" type="datetimeFigureOut">
              <a:rPr lang="ru-RU"/>
              <a:pPr>
                <a:defRPr/>
              </a:pPr>
              <a:t>22.01.2025</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D8D309E9-E453-4466-8356-1879FC4CF90D}" type="slidenum">
              <a:rPr lang="ru-RU"/>
              <a:pPr>
                <a:defRPr/>
              </a:pPr>
              <a:t>‹#›</a:t>
            </a:fld>
            <a:endParaRPr lang="ru-RU"/>
          </a:p>
        </p:txBody>
      </p:sp>
    </p:spTree>
    <p:extLst>
      <p:ext uri="{BB962C8B-B14F-4D97-AF65-F5344CB8AC3E}">
        <p14:creationId xmlns:p14="http://schemas.microsoft.com/office/powerpoint/2010/main" val="681063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AB4E928C-7B97-422F-8712-74D06C3C780B}" type="datetimeFigureOut">
              <a:rPr lang="ru-RU"/>
              <a:pPr>
                <a:defRPr/>
              </a:pPr>
              <a:t>22.01.2025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F684DA8-9107-4C74-B93B-F50AE7709439}" type="slidenum">
              <a:rPr lang="ru-RU"/>
              <a:pPr>
                <a:defRPr/>
              </a:pPr>
              <a:t>‹#›</a:t>
            </a:fld>
            <a:endParaRPr lang="ru-RU"/>
          </a:p>
        </p:txBody>
      </p:sp>
    </p:spTree>
    <p:extLst>
      <p:ext uri="{BB962C8B-B14F-4D97-AF65-F5344CB8AC3E}">
        <p14:creationId xmlns:p14="http://schemas.microsoft.com/office/powerpoint/2010/main" val="2051828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CBAEEBE9-80BE-461C-AE81-DD2C44EF08F5}" type="datetimeFigureOut">
              <a:rPr lang="ru-RU"/>
              <a:pPr>
                <a:defRPr/>
              </a:pPr>
              <a:t>22.01.2025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C8D4012-DFCA-4350-A6DB-6A262932DE8E}" type="slidenum">
              <a:rPr lang="ru-RU"/>
              <a:pPr>
                <a:defRPr/>
              </a:pPr>
              <a:t>‹#›</a:t>
            </a:fld>
            <a:endParaRPr lang="ru-RU"/>
          </a:p>
        </p:txBody>
      </p:sp>
    </p:spTree>
    <p:extLst>
      <p:ext uri="{BB962C8B-B14F-4D97-AF65-F5344CB8AC3E}">
        <p14:creationId xmlns:p14="http://schemas.microsoft.com/office/powerpoint/2010/main" val="269916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95FC852-DE90-4FCE-8E05-D90C7785860B}" type="datetimeFigureOut">
              <a:rPr lang="ru-RU"/>
              <a:pPr>
                <a:defRPr/>
              </a:pPr>
              <a:t>22.01.2025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4ECBB56-325A-4992-AD11-5AF58A09518A}" type="slidenum">
              <a:rPr lang="ru-RU"/>
              <a:pPr>
                <a:defRPr/>
              </a:pPr>
              <a:t>‹#›</a:t>
            </a:fld>
            <a:endParaRPr lang="ru-RU"/>
          </a:p>
        </p:txBody>
      </p:sp>
    </p:spTree>
    <p:extLst>
      <p:ext uri="{BB962C8B-B14F-4D97-AF65-F5344CB8AC3E}">
        <p14:creationId xmlns:p14="http://schemas.microsoft.com/office/powerpoint/2010/main" val="371604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5B9FCEF9-4558-4A87-A703-48EE4D9C7444}" type="datetimeFigureOut">
              <a:rPr lang="ru-RU"/>
              <a:pPr>
                <a:defRPr/>
              </a:pPr>
              <a:t>22.01.2025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5F5E315-A12B-467A-80D7-AE17D6CFBE4C}" type="slidenum">
              <a:rPr lang="ru-RU"/>
              <a:pPr>
                <a:defRPr/>
              </a:pPr>
              <a:t>‹#›</a:t>
            </a:fld>
            <a:endParaRPr lang="ru-RU"/>
          </a:p>
        </p:txBody>
      </p:sp>
    </p:spTree>
    <p:extLst>
      <p:ext uri="{BB962C8B-B14F-4D97-AF65-F5344CB8AC3E}">
        <p14:creationId xmlns:p14="http://schemas.microsoft.com/office/powerpoint/2010/main" val="201847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p:txBody>
          <a:bodyPr/>
          <a:lstStyle>
            <a:lvl1pPr>
              <a:defRPr/>
            </a:lvl1pPr>
          </a:lstStyle>
          <a:p>
            <a:pPr>
              <a:defRPr/>
            </a:pPr>
            <a:fld id="{A6C7163A-68C7-4D34-A701-C87FCC802B79}" type="datetimeFigureOut">
              <a:rPr lang="ru-RU"/>
              <a:pPr>
                <a:defRPr/>
              </a:pPr>
              <a:t>22.01.2025</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C24509A3-26E4-4F2D-9530-A6DD184065D9}" type="slidenum">
              <a:rPr lang="ru-RU"/>
              <a:pPr>
                <a:defRPr/>
              </a:pPr>
              <a:t>‹#›</a:t>
            </a:fld>
            <a:endParaRPr lang="ru-RU"/>
          </a:p>
        </p:txBody>
      </p:sp>
    </p:spTree>
    <p:extLst>
      <p:ext uri="{BB962C8B-B14F-4D97-AF65-F5344CB8AC3E}">
        <p14:creationId xmlns:p14="http://schemas.microsoft.com/office/powerpoint/2010/main" val="318371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C6F455BB-DE9B-4C6E-AEAF-27781AD2A067}" type="datetimeFigureOut">
              <a:rPr lang="ru-RU"/>
              <a:pPr>
                <a:defRPr/>
              </a:pPr>
              <a:t>22.01.2025</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A1319BA-ACDF-4C1C-A92D-DC4173216F98}" type="slidenum">
              <a:rPr lang="ru-RU"/>
              <a:pPr>
                <a:defRPr/>
              </a:pPr>
              <a:t>‹#›</a:t>
            </a:fld>
            <a:endParaRPr lang="ru-RU"/>
          </a:p>
        </p:txBody>
      </p:sp>
    </p:spTree>
    <p:extLst>
      <p:ext uri="{BB962C8B-B14F-4D97-AF65-F5344CB8AC3E}">
        <p14:creationId xmlns:p14="http://schemas.microsoft.com/office/powerpoint/2010/main" val="203449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602CDE68-7C95-4767-B4AD-6DB68E84B880}" type="datetimeFigureOut">
              <a:rPr lang="ru-RU"/>
              <a:pPr>
                <a:defRPr/>
              </a:pPr>
              <a:t>22.01.2025</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9E2D6D0-A80E-4A46-9F30-965B26EB27F4}" type="slidenum">
              <a:rPr lang="ru-RU"/>
              <a:pPr>
                <a:defRPr/>
              </a:pPr>
              <a:t>‹#›</a:t>
            </a:fld>
            <a:endParaRPr lang="ru-RU"/>
          </a:p>
        </p:txBody>
      </p:sp>
    </p:spTree>
    <p:extLst>
      <p:ext uri="{BB962C8B-B14F-4D97-AF65-F5344CB8AC3E}">
        <p14:creationId xmlns:p14="http://schemas.microsoft.com/office/powerpoint/2010/main" val="215300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34CA7B-0BE8-4785-8317-665A347E7DC4}" type="datetimeFigureOut">
              <a:rPr lang="ru-RU"/>
              <a:pPr>
                <a:defRPr/>
              </a:pPr>
              <a:t>22.01.2025</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CFE6BF4E-A7A6-41F8-A420-8C995B375C50}" type="slidenum">
              <a:rPr lang="ru-RU"/>
              <a:pPr>
                <a:defRPr/>
              </a:pPr>
              <a:t>‹#›</a:t>
            </a:fld>
            <a:endParaRPr lang="ru-RU"/>
          </a:p>
        </p:txBody>
      </p:sp>
    </p:spTree>
    <p:extLst>
      <p:ext uri="{BB962C8B-B14F-4D97-AF65-F5344CB8AC3E}">
        <p14:creationId xmlns:p14="http://schemas.microsoft.com/office/powerpoint/2010/main" val="272773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CC04A28-EAD4-44BD-991B-BA431EAB9B2C}" type="datetimeFigureOut">
              <a:rPr lang="ru-RU"/>
              <a:pPr>
                <a:defRPr/>
              </a:pPr>
              <a:t>22.01.2025</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505CB6C-DBB8-4B22-BBA7-FD4B50E32DF4}" type="slidenum">
              <a:rPr lang="ru-RU"/>
              <a:pPr>
                <a:defRPr/>
              </a:pPr>
              <a:t>‹#›</a:t>
            </a:fld>
            <a:endParaRPr lang="ru-RU"/>
          </a:p>
        </p:txBody>
      </p:sp>
    </p:spTree>
    <p:extLst>
      <p:ext uri="{BB962C8B-B14F-4D97-AF65-F5344CB8AC3E}">
        <p14:creationId xmlns:p14="http://schemas.microsoft.com/office/powerpoint/2010/main" val="137312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E90FA55B-5482-44E2-A6E3-7BA6C9BE00E6}" type="datetimeFigureOut">
              <a:rPr lang="ru-RU"/>
              <a:pPr>
                <a:defRPr/>
              </a:pPr>
              <a:t>22.01.2025</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0E10B9A4-154E-4FD5-B222-F3392C2648BB}" type="slidenum">
              <a:rPr lang="ru-RU"/>
              <a:pPr>
                <a:defRPr/>
              </a:pPr>
              <a:t>‹#›</a:t>
            </a:fld>
            <a:endParaRPr lang="ru-RU"/>
          </a:p>
        </p:txBody>
      </p:sp>
    </p:spTree>
    <p:extLst>
      <p:ext uri="{BB962C8B-B14F-4D97-AF65-F5344CB8AC3E}">
        <p14:creationId xmlns:p14="http://schemas.microsoft.com/office/powerpoint/2010/main" val="244041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3BBE46EA-B84B-4B10-84AB-9EDAA4758A07}" type="datetimeFigureOut">
              <a:rPr lang="ru-RU"/>
              <a:pPr>
                <a:defRPr/>
              </a:pPr>
              <a:t>22.01.2025</a:t>
            </a:fld>
            <a:endParaRPr lang="ru-RU" dirty="0"/>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prstTxWarp prst="textNoShape">
              <a:avLst/>
            </a:prstTxWarp>
          </a:bodyPr>
          <a:lstStyle>
            <a:lvl1pPr algn="r">
              <a:defRPr sz="2800">
                <a:solidFill>
                  <a:srgbClr val="0A304A"/>
                </a:solidFill>
                <a:latin typeface="Century Gothic" pitchFamily="34" charset="0"/>
              </a:defRPr>
            </a:lvl1pPr>
          </a:lstStyle>
          <a:p>
            <a:pPr>
              <a:defRPr/>
            </a:pPr>
            <a:fld id="{AF42C043-D4B4-43E4-BEEA-8B626F44704D}"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431"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32" r:id="rId12"/>
    <p:sldLayoutId id="2147484427" r:id="rId13"/>
    <p:sldLayoutId id="2147484433" r:id="rId14"/>
    <p:sldLayoutId id="2147484428" r:id="rId15"/>
    <p:sldLayoutId id="2147484429" r:id="rId16"/>
    <p:sldLayoutId id="2147484430"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367458"/>
          </a:xfrm>
          <a:ln>
            <a:miter lim="800000"/>
            <a:headEnd/>
            <a:tailEnd/>
          </a:ln>
        </p:spPr>
        <p:txBody>
          <a:bodyPr>
            <a:noAutofit/>
          </a:bodyPr>
          <a:lstStyle/>
          <a:p>
            <a:pPr algn="ctr" eaLnBrk="1" fontAlgn="auto" hangingPunct="1">
              <a:spcAft>
                <a:spcPts val="0"/>
              </a:spcAft>
              <a:defRPr/>
            </a:pPr>
            <a:r>
              <a:rPr lang="ru-RU" sz="4800" i="1" dirty="0" smtClean="0"/>
              <a:t/>
            </a:r>
            <a:br>
              <a:rPr lang="ru-RU" sz="4800" i="1" dirty="0" smtClean="0"/>
            </a:br>
            <a:r>
              <a:rPr lang="ru-RU" sz="3600" b="1" i="1" dirty="0" err="1" smtClean="0">
                <a:ln w="10541" cmpd="sng">
                  <a:solidFill>
                    <a:schemeClr val="accent1">
                      <a:shade val="88000"/>
                      <a:satMod val="110000"/>
                    </a:schemeClr>
                  </a:solidFill>
                  <a:prstDash val="solid"/>
                </a:ln>
              </a:rPr>
              <a:t>Ёлкинское</a:t>
            </a:r>
            <a:r>
              <a:rPr lang="ru-RU" sz="3600" b="1" i="1" dirty="0" smtClean="0">
                <a:ln w="10541" cmpd="sng">
                  <a:solidFill>
                    <a:schemeClr val="accent1">
                      <a:shade val="88000"/>
                      <a:satMod val="110000"/>
                    </a:schemeClr>
                  </a:solidFill>
                  <a:prstDash val="solid"/>
                </a:ln>
              </a:rPr>
              <a:t> сельское поселение</a:t>
            </a:r>
            <a:endParaRPr lang="ru-RU" sz="3600" i="1" dirty="0"/>
          </a:p>
        </p:txBody>
      </p:sp>
      <p:pic>
        <p:nvPicPr>
          <p:cNvPr id="6147" name="Содержимое 4" descr="0_9fb9e_77a2b4a6_XXXL.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7788" y="-30163"/>
            <a:ext cx="8939213" cy="6445251"/>
          </a:xfrm>
        </p:spPr>
      </p:pic>
      <p:sp>
        <p:nvSpPr>
          <p:cNvPr id="4" name="Скругленный прямоугольник 3"/>
          <p:cNvSpPr/>
          <p:nvPr/>
        </p:nvSpPr>
        <p:spPr>
          <a:xfrm>
            <a:off x="179512" y="223838"/>
            <a:ext cx="9144000" cy="3276600"/>
          </a:xfrm>
          <a:prstGeom prst="roundRect">
            <a:avLst/>
          </a:prstGeom>
        </p:spPr>
        <p:style>
          <a:lnRef idx="2">
            <a:schemeClr val="accent1">
              <a:shade val="50000"/>
            </a:schemeClr>
          </a:lnRef>
          <a:fillRef idx="1001">
            <a:schemeClr val="lt2"/>
          </a:fillRef>
          <a:effectRef idx="0">
            <a:schemeClr val="accent1"/>
          </a:effectRef>
          <a:fontRef idx="minor">
            <a:schemeClr val="lt1"/>
          </a:fontRef>
        </p:style>
        <p:txBody>
          <a:bodyPr anchor="ctr"/>
          <a:lstStyle/>
          <a:p>
            <a:pPr algn="ctr">
              <a:defRPr/>
            </a:pPr>
            <a:r>
              <a:rPr lang="ru-RU" sz="4000" b="1" dirty="0">
                <a:solidFill>
                  <a:schemeClr val="accent2">
                    <a:lumMod val="60000"/>
                    <a:lumOff val="40000"/>
                  </a:schemeClr>
                </a:solidFill>
              </a:rPr>
              <a:t>ПРОЕКТ</a:t>
            </a:r>
            <a:r>
              <a:rPr lang="ru-RU" sz="4000" b="1" dirty="0">
                <a:solidFill>
                  <a:schemeClr val="accent2">
                    <a:lumMod val="60000"/>
                    <a:lumOff val="40000"/>
                  </a:schemeClr>
                </a:solidFill>
                <a:latin typeface="Arial" charset="0"/>
              </a:rPr>
              <a:t> бюджета </a:t>
            </a:r>
          </a:p>
          <a:p>
            <a:pPr algn="ctr">
              <a:defRPr/>
            </a:pPr>
            <a:r>
              <a:rPr lang="ru-RU" sz="4000" b="1" dirty="0" err="1" smtClean="0">
                <a:solidFill>
                  <a:schemeClr val="accent2">
                    <a:lumMod val="60000"/>
                    <a:lumOff val="40000"/>
                  </a:schemeClr>
                </a:solidFill>
                <a:latin typeface="Arial" charset="0"/>
              </a:rPr>
              <a:t>Комиссаровского</a:t>
            </a:r>
            <a:r>
              <a:rPr lang="ru-RU" sz="4000" b="1" dirty="0" smtClean="0">
                <a:solidFill>
                  <a:schemeClr val="accent2">
                    <a:lumMod val="60000"/>
                    <a:lumOff val="40000"/>
                  </a:schemeClr>
                </a:solidFill>
                <a:latin typeface="Arial" charset="0"/>
              </a:rPr>
              <a:t> </a:t>
            </a:r>
            <a:r>
              <a:rPr lang="ru-RU" sz="4000" b="1" dirty="0">
                <a:solidFill>
                  <a:schemeClr val="accent2">
                    <a:lumMod val="60000"/>
                    <a:lumOff val="40000"/>
                  </a:schemeClr>
                </a:solidFill>
                <a:latin typeface="Arial" charset="0"/>
              </a:rPr>
              <a:t>сельского </a:t>
            </a:r>
            <a:r>
              <a:rPr lang="ru-RU" sz="4000" b="1" dirty="0" smtClean="0">
                <a:solidFill>
                  <a:schemeClr val="accent2">
                    <a:lumMod val="60000"/>
                    <a:lumOff val="40000"/>
                  </a:schemeClr>
                </a:solidFill>
                <a:latin typeface="Arial" charset="0"/>
              </a:rPr>
              <a:t>поселения</a:t>
            </a:r>
            <a:r>
              <a:rPr lang="ru-RU" sz="4000" b="1" dirty="0">
                <a:solidFill>
                  <a:schemeClr val="accent2">
                    <a:lumMod val="60000"/>
                    <a:lumOff val="40000"/>
                  </a:schemeClr>
                </a:solidFill>
              </a:rPr>
              <a:t> </a:t>
            </a:r>
            <a:r>
              <a:rPr lang="ru-RU" sz="4000" b="1" dirty="0" smtClean="0">
                <a:solidFill>
                  <a:schemeClr val="accent2">
                    <a:lumMod val="60000"/>
                    <a:lumOff val="40000"/>
                  </a:schemeClr>
                </a:solidFill>
              </a:rPr>
              <a:t>на 2025 </a:t>
            </a:r>
            <a:r>
              <a:rPr lang="ru-RU" sz="4000" b="1" dirty="0">
                <a:solidFill>
                  <a:schemeClr val="accent2">
                    <a:lumMod val="60000"/>
                    <a:lumOff val="40000"/>
                  </a:schemeClr>
                </a:solidFill>
              </a:rPr>
              <a:t>год и на плановый период </a:t>
            </a:r>
            <a:r>
              <a:rPr lang="ru-RU" sz="4000" b="1" dirty="0" smtClean="0">
                <a:solidFill>
                  <a:schemeClr val="accent2">
                    <a:lumMod val="60000"/>
                    <a:lumOff val="40000"/>
                  </a:schemeClr>
                </a:solidFill>
              </a:rPr>
              <a:t>2026 и 2027 </a:t>
            </a:r>
            <a:r>
              <a:rPr lang="ru-RU" sz="4000" b="1" dirty="0">
                <a:solidFill>
                  <a:schemeClr val="accent2">
                    <a:lumMod val="60000"/>
                    <a:lumOff val="40000"/>
                  </a:schemeClr>
                </a:solidFill>
              </a:rPr>
              <a:t>годов</a:t>
            </a:r>
          </a:p>
        </p:txBody>
      </p:sp>
      <p:sp>
        <p:nvSpPr>
          <p:cNvPr id="3" name="Скругленный прямоугольник 2"/>
          <p:cNvSpPr/>
          <p:nvPr/>
        </p:nvSpPr>
        <p:spPr>
          <a:xfrm>
            <a:off x="1187450" y="5013325"/>
            <a:ext cx="6408738" cy="1152525"/>
          </a:xfrm>
          <a:prstGeom prst="round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r>
              <a:rPr lang="ru-RU" sz="3200" dirty="0">
                <a:solidFill>
                  <a:schemeClr val="accent2">
                    <a:lumMod val="60000"/>
                    <a:lumOff val="40000"/>
                  </a:schemeClr>
                </a:solidFill>
              </a:rPr>
              <a:t>Бюджет для граждан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15888"/>
            <a:ext cx="8072438" cy="812800"/>
          </a:xfrm>
        </p:spPr>
        <p:txBody>
          <a:bodyPr>
            <a:noAutofit/>
          </a:bodyPr>
          <a:lstStyle/>
          <a:p>
            <a:pPr algn="ctr" eaLnBrk="1" fontAlgn="auto" hangingPunct="1">
              <a:spcAft>
                <a:spcPts val="0"/>
              </a:spcAft>
              <a:defRPr/>
            </a:pPr>
            <a:r>
              <a:rPr lang="ru-RU" sz="2000" b="1" dirty="0" smtClean="0">
                <a:solidFill>
                  <a:schemeClr val="bg1"/>
                </a:solidFill>
                <a:latin typeface="Times New Roman" pitchFamily="18" charset="0"/>
                <a:cs typeface="Times New Roman" pitchFamily="18" charset="0"/>
              </a:rPr>
              <a:t>Основные параметры  бюджета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Комиссаровского</a:t>
            </a:r>
            <a:r>
              <a:rPr lang="ru-RU" sz="2000" b="1" dirty="0" smtClean="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сельского поселения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на 2025 год</a:t>
            </a:r>
            <a:endParaRPr lang="ru-RU" sz="2000" b="1" dirty="0">
              <a:solidFill>
                <a:schemeClr val="bg1"/>
              </a:solidFill>
              <a:latin typeface="Times New Roman" pitchFamily="18" charset="0"/>
              <a:cs typeface="Times New Roman" pitchFamily="18" charset="0"/>
            </a:endParaRPr>
          </a:p>
        </p:txBody>
      </p:sp>
      <p:sp>
        <p:nvSpPr>
          <p:cNvPr id="15363" name="Содержимое 2"/>
          <p:cNvSpPr>
            <a:spLocks noGrp="1"/>
          </p:cNvSpPr>
          <p:nvPr>
            <p:ph idx="1"/>
          </p:nvPr>
        </p:nvSpPr>
        <p:spPr>
          <a:xfrm>
            <a:off x="214313" y="1052513"/>
            <a:ext cx="8750300" cy="7237412"/>
          </a:xfrm>
        </p:spPr>
        <p:txBody>
          <a:bodyPr/>
          <a:lstStyle/>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buFont typeface="Wingdings 3" pitchFamily="18" charset="2"/>
              <a:buNone/>
            </a:pPr>
            <a:endParaRPr lang="ru-RU" dirty="0" smtClean="0"/>
          </a:p>
        </p:txBody>
      </p:sp>
      <p:sp>
        <p:nvSpPr>
          <p:cNvPr id="8" name="Скругленный прямоугольник 7"/>
          <p:cNvSpPr/>
          <p:nvPr/>
        </p:nvSpPr>
        <p:spPr>
          <a:xfrm>
            <a:off x="323850" y="1700213"/>
            <a:ext cx="3571875" cy="635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Налог на доходы физических лиц </a:t>
            </a:r>
            <a:r>
              <a:rPr lang="ru-RU" sz="1600" b="1" dirty="0" smtClean="0">
                <a:solidFill>
                  <a:schemeClr val="bg1"/>
                </a:solidFill>
                <a:latin typeface="Times New Roman" pitchFamily="18" charset="0"/>
                <a:cs typeface="Times New Roman" pitchFamily="18" charset="0"/>
              </a:rPr>
              <a:t>976,4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9" name="Скругленный прямоугольник 8"/>
          <p:cNvSpPr/>
          <p:nvPr/>
        </p:nvSpPr>
        <p:spPr>
          <a:xfrm>
            <a:off x="285750" y="2420938"/>
            <a:ext cx="3571875" cy="5032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ЕСХ </a:t>
            </a:r>
            <a:r>
              <a:rPr lang="ru-RU" sz="1600" b="1" dirty="0" smtClean="0">
                <a:solidFill>
                  <a:schemeClr val="bg1"/>
                </a:solidFill>
                <a:latin typeface="Times New Roman" pitchFamily="18" charset="0"/>
                <a:cs typeface="Times New Roman" pitchFamily="18" charset="0"/>
              </a:rPr>
              <a:t>0,0 </a:t>
            </a:r>
            <a:r>
              <a:rPr lang="ru-RU" sz="1600" b="1" dirty="0" err="1" smtClean="0">
                <a:solidFill>
                  <a:schemeClr val="bg1"/>
                </a:solidFill>
                <a:latin typeface="Times New Roman" pitchFamily="18" charset="0"/>
                <a:cs typeface="Times New Roman" pitchFamily="18" charset="0"/>
              </a:rPr>
              <a:t>тыс.руб</a:t>
            </a:r>
            <a:r>
              <a:rPr lang="ru-RU" sz="1600" dirty="0">
                <a:solidFill>
                  <a:schemeClr val="bg1"/>
                </a:solidFill>
                <a:latin typeface="Times New Roman" pitchFamily="18" charset="0"/>
                <a:cs typeface="Times New Roman" pitchFamily="18" charset="0"/>
              </a:rPr>
              <a:t>.</a:t>
            </a:r>
          </a:p>
        </p:txBody>
      </p:sp>
      <p:sp>
        <p:nvSpPr>
          <p:cNvPr id="10" name="Скругленный прямоугольник 9"/>
          <p:cNvSpPr/>
          <p:nvPr/>
        </p:nvSpPr>
        <p:spPr>
          <a:xfrm>
            <a:off x="250031" y="3068637"/>
            <a:ext cx="3643312" cy="8509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Земельный налог </a:t>
            </a:r>
            <a:r>
              <a:rPr lang="ru-RU" sz="1600" b="1" dirty="0" smtClean="0">
                <a:solidFill>
                  <a:schemeClr val="bg1"/>
                </a:solidFill>
                <a:latin typeface="Times New Roman" panose="02020603050405020304" pitchFamily="18" charset="0"/>
                <a:cs typeface="Times New Roman" panose="02020603050405020304" pitchFamily="18" charset="0"/>
              </a:rPr>
              <a:t>6 136,3 </a:t>
            </a:r>
            <a:r>
              <a:rPr lang="ru-RU" sz="1600" b="1" dirty="0" err="1" smtClean="0">
                <a:solidFill>
                  <a:schemeClr val="bg1"/>
                </a:solidFill>
                <a:latin typeface="Times New Roman" panose="02020603050405020304" pitchFamily="18" charset="0"/>
                <a:cs typeface="Times New Roman" panose="02020603050405020304" pitchFamily="18" charset="0"/>
              </a:rPr>
              <a:t>тыс.руб</a:t>
            </a:r>
            <a:r>
              <a:rPr lang="ru-RU" sz="1600" u="sng" dirty="0">
                <a:solidFill>
                  <a:schemeClr val="bg1"/>
                </a:solidFill>
                <a:latin typeface="Times New Roman" panose="02020603050405020304" pitchFamily="18" charset="0"/>
                <a:cs typeface="Times New Roman" panose="02020603050405020304" pitchFamily="18" charset="0"/>
              </a:rPr>
              <a:t>.</a:t>
            </a:r>
          </a:p>
        </p:txBody>
      </p:sp>
      <p:sp>
        <p:nvSpPr>
          <p:cNvPr id="11" name="Скругленный прямоугольник 10"/>
          <p:cNvSpPr/>
          <p:nvPr/>
        </p:nvSpPr>
        <p:spPr>
          <a:xfrm>
            <a:off x="250031" y="5167312"/>
            <a:ext cx="3571875" cy="7207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Налог </a:t>
            </a:r>
            <a:r>
              <a:rPr lang="ru-RU" sz="1600" b="1" dirty="0">
                <a:solidFill>
                  <a:schemeClr val="bg1"/>
                </a:solidFill>
                <a:latin typeface="Times New Roman" panose="02020603050405020304" pitchFamily="18" charset="0"/>
                <a:cs typeface="Times New Roman" panose="02020603050405020304" pitchFamily="18" charset="0"/>
              </a:rPr>
              <a:t>на </a:t>
            </a:r>
            <a:r>
              <a:rPr lang="ru-RU" sz="1600" b="1" dirty="0" smtClean="0">
                <a:solidFill>
                  <a:schemeClr val="bg1"/>
                </a:solidFill>
                <a:latin typeface="Times New Roman" panose="02020603050405020304" pitchFamily="18" charset="0"/>
                <a:cs typeface="Times New Roman" panose="02020603050405020304" pitchFamily="18" charset="0"/>
              </a:rPr>
              <a:t>имущество физических лиц </a:t>
            </a:r>
            <a:r>
              <a:rPr lang="ru-RU" sz="1600" b="1" dirty="0" smtClean="0">
                <a:solidFill>
                  <a:schemeClr val="bg1"/>
                </a:solidFill>
                <a:latin typeface="Times New Roman" panose="02020603050405020304" pitchFamily="18" charset="0"/>
                <a:cs typeface="Times New Roman" panose="02020603050405020304" pitchFamily="18" charset="0"/>
              </a:rPr>
              <a:t>252,0 </a:t>
            </a:r>
            <a:r>
              <a:rPr lang="ru-RU" sz="1600" b="1" dirty="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2" name="Скругленный прямоугольник 11"/>
          <p:cNvSpPr/>
          <p:nvPr/>
        </p:nvSpPr>
        <p:spPr>
          <a:xfrm>
            <a:off x="214313" y="5949950"/>
            <a:ext cx="3571875" cy="6937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Безвозмездные поступления</a:t>
            </a:r>
          </a:p>
          <a:p>
            <a:pPr algn="ctr" eaLnBrk="1" fontAlgn="auto" hangingPunct="1">
              <a:spcBef>
                <a:spcPts val="0"/>
              </a:spcBef>
              <a:spcAft>
                <a:spcPts val="0"/>
              </a:spcAft>
              <a:defRPr/>
            </a:pPr>
            <a:r>
              <a:rPr lang="ru-RU" b="1" dirty="0" smtClean="0">
                <a:solidFill>
                  <a:schemeClr val="bg1"/>
                </a:solidFill>
                <a:latin typeface="Times New Roman" panose="02020603050405020304" pitchFamily="18" charset="0"/>
                <a:cs typeface="Times New Roman" panose="02020603050405020304" pitchFamily="18" charset="0"/>
              </a:rPr>
              <a:t>20 019,8 </a:t>
            </a:r>
            <a:r>
              <a:rPr lang="ru-RU" b="1" dirty="0" err="1" smtClean="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5" name="Скругленный прямоугольник 14"/>
          <p:cNvSpPr/>
          <p:nvPr/>
        </p:nvSpPr>
        <p:spPr>
          <a:xfrm>
            <a:off x="4786313" y="1714500"/>
            <a:ext cx="4033837"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Общегосударственные вопросы </a:t>
            </a:r>
          </a:p>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11 040 ,1тыс.руб</a:t>
            </a:r>
            <a:r>
              <a:rPr lang="ru-RU" sz="1600" b="1" dirty="0">
                <a:solidFill>
                  <a:schemeClr val="bg1"/>
                </a:solidFill>
                <a:latin typeface="Times New Roman" pitchFamily="18" charset="0"/>
                <a:cs typeface="Times New Roman" pitchFamily="18" charset="0"/>
              </a:rPr>
              <a:t>.</a:t>
            </a:r>
          </a:p>
        </p:txBody>
      </p:sp>
      <p:sp>
        <p:nvSpPr>
          <p:cNvPr id="17" name="Скругленный прямоугольник 16"/>
          <p:cNvSpPr/>
          <p:nvPr/>
        </p:nvSpPr>
        <p:spPr>
          <a:xfrm>
            <a:off x="4822030" y="330407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itchFamily="18" charset="0"/>
                <a:cs typeface="Times New Roman" pitchFamily="18" charset="0"/>
              </a:rPr>
              <a:t>Национальная экономика </a:t>
            </a: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634,8 </a:t>
            </a:r>
            <a:r>
              <a:rPr lang="ru-RU" b="1" dirty="0" err="1" smtClean="0">
                <a:solidFill>
                  <a:schemeClr val="bg1"/>
                </a:solidFill>
                <a:latin typeface="Times New Roman" pitchFamily="18" charset="0"/>
                <a:cs typeface="Times New Roman" pitchFamily="18" charset="0"/>
              </a:rPr>
              <a:t>тыс.руб</a:t>
            </a:r>
            <a:r>
              <a:rPr lang="ru-RU" b="1" dirty="0">
                <a:solidFill>
                  <a:schemeClr val="bg1"/>
                </a:solidFill>
                <a:latin typeface="Times New Roman" pitchFamily="18" charset="0"/>
                <a:cs typeface="Times New Roman" pitchFamily="18" charset="0"/>
              </a:rPr>
              <a:t>.</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19" name="Скругленный прямоугольник 18"/>
          <p:cNvSpPr/>
          <p:nvPr/>
        </p:nvSpPr>
        <p:spPr>
          <a:xfrm>
            <a:off x="4835523" y="4050222"/>
            <a:ext cx="3935413" cy="4968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err="1">
                <a:solidFill>
                  <a:schemeClr val="bg1"/>
                </a:solidFill>
                <a:latin typeface="Times New Roman" pitchFamily="18" charset="0"/>
                <a:cs typeface="Times New Roman" pitchFamily="18" charset="0"/>
              </a:rPr>
              <a:t>Жилищно</a:t>
            </a:r>
            <a:r>
              <a:rPr lang="ru-RU" sz="1400" b="1" dirty="0">
                <a:solidFill>
                  <a:schemeClr val="bg1"/>
                </a:solidFill>
                <a:latin typeface="Times New Roman" pitchFamily="18" charset="0"/>
                <a:cs typeface="Times New Roman" pitchFamily="18" charset="0"/>
              </a:rPr>
              <a:t> -коммунальное хозяйство</a:t>
            </a:r>
          </a:p>
          <a:p>
            <a:pPr algn="ctr" eaLnBrk="1" fontAlgn="auto" hangingPunct="1">
              <a:spcBef>
                <a:spcPts val="0"/>
              </a:spcBef>
              <a:spcAft>
                <a:spcPts val="0"/>
              </a:spcAft>
              <a:defRPr/>
            </a:pPr>
            <a:r>
              <a:rPr lang="ru-RU" sz="1400" b="1" dirty="0" smtClean="0">
                <a:solidFill>
                  <a:schemeClr val="bg1"/>
                </a:solidFill>
                <a:latin typeface="Times New Roman" pitchFamily="18" charset="0"/>
                <a:cs typeface="Times New Roman" pitchFamily="18" charset="0"/>
              </a:rPr>
              <a:t>7369,4 </a:t>
            </a:r>
            <a:r>
              <a:rPr lang="ru-RU" sz="1400" b="1" dirty="0" err="1" smtClean="0">
                <a:solidFill>
                  <a:schemeClr val="bg1"/>
                </a:solidFill>
                <a:latin typeface="Times New Roman" pitchFamily="18" charset="0"/>
                <a:cs typeface="Times New Roman" pitchFamily="18" charset="0"/>
              </a:rPr>
              <a:t>тыс.руб</a:t>
            </a:r>
            <a:r>
              <a:rPr lang="ru-RU" sz="1400" b="1" dirty="0" smtClean="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sp>
        <p:nvSpPr>
          <p:cNvPr id="21" name="Скругленный прямоугольник 20"/>
          <p:cNvSpPr/>
          <p:nvPr/>
        </p:nvSpPr>
        <p:spPr>
          <a:xfrm>
            <a:off x="4830763" y="5286373"/>
            <a:ext cx="3935413" cy="68946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Культура, кинематография </a:t>
            </a:r>
            <a:r>
              <a:rPr lang="ru-RU" sz="1600" b="1" dirty="0" smtClean="0">
                <a:solidFill>
                  <a:schemeClr val="bg1"/>
                </a:solidFill>
                <a:latin typeface="Times New Roman" pitchFamily="18" charset="0"/>
                <a:cs typeface="Times New Roman" pitchFamily="18" charset="0"/>
              </a:rPr>
              <a:t>7758,0 </a:t>
            </a:r>
            <a:r>
              <a:rPr lang="ru-RU" sz="1600" b="1" dirty="0">
                <a:solidFill>
                  <a:schemeClr val="bg1"/>
                </a:solidFill>
                <a:latin typeface="Times New Roman" pitchFamily="18" charset="0"/>
                <a:cs typeface="Times New Roman" pitchFamily="18" charset="0"/>
              </a:rPr>
              <a:t>тыс.руб.</a:t>
            </a:r>
          </a:p>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Социальная </a:t>
            </a:r>
            <a:r>
              <a:rPr lang="ru-RU" sz="1600" b="1" dirty="0" smtClean="0">
                <a:solidFill>
                  <a:schemeClr val="bg1"/>
                </a:solidFill>
                <a:latin typeface="Times New Roman" pitchFamily="18" charset="0"/>
                <a:cs typeface="Times New Roman" pitchFamily="18" charset="0"/>
              </a:rPr>
              <a:t>политика </a:t>
            </a:r>
            <a:r>
              <a:rPr lang="ru-RU" sz="1600" b="1" dirty="0" smtClean="0">
                <a:solidFill>
                  <a:schemeClr val="bg1"/>
                </a:solidFill>
                <a:latin typeface="Times New Roman" pitchFamily="18" charset="0"/>
                <a:cs typeface="Times New Roman" pitchFamily="18" charset="0"/>
              </a:rPr>
              <a:t>210,0 </a:t>
            </a:r>
            <a:r>
              <a:rPr lang="ru-RU" sz="1600" b="1" dirty="0" err="1" smtClean="0">
                <a:solidFill>
                  <a:schemeClr val="bg1"/>
                </a:solidFill>
                <a:latin typeface="Times New Roman" pitchFamily="18" charset="0"/>
                <a:cs typeface="Times New Roman" pitchFamily="18" charset="0"/>
              </a:rPr>
              <a:t>тыс.руб</a:t>
            </a:r>
            <a:r>
              <a:rPr lang="ru-RU" sz="1600" b="1" dirty="0" smtClean="0">
                <a:solidFill>
                  <a:schemeClr val="bg1"/>
                </a:solidFill>
                <a:latin typeface="Times New Roman" pitchFamily="18" charset="0"/>
                <a:cs typeface="Times New Roman" pitchFamily="18" charset="0"/>
              </a:rPr>
              <a:t>.</a:t>
            </a:r>
            <a:endParaRPr lang="ru-RU" sz="1600" b="1"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4786313" y="2465872"/>
            <a:ext cx="40338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a:solidFill>
                  <a:schemeClr val="tx1"/>
                </a:solidFill>
                <a:latin typeface="Times New Roman" pitchFamily="18" charset="0"/>
                <a:cs typeface="Times New Roman" pitchFamily="18" charset="0"/>
              </a:rPr>
              <a:t>Национальная </a:t>
            </a:r>
            <a:r>
              <a:rPr lang="ru-RU" sz="1600" dirty="0" smtClean="0">
                <a:solidFill>
                  <a:schemeClr val="tx1"/>
                </a:solidFill>
                <a:latin typeface="Times New Roman" pitchFamily="18" charset="0"/>
                <a:cs typeface="Times New Roman" pitchFamily="18" charset="0"/>
              </a:rPr>
              <a:t>оборона </a:t>
            </a:r>
            <a:r>
              <a:rPr lang="ru-RU" sz="1600" dirty="0" smtClean="0">
                <a:solidFill>
                  <a:schemeClr val="tx1"/>
                </a:solidFill>
                <a:latin typeface="Times New Roman" pitchFamily="18" charset="0"/>
                <a:cs typeface="Times New Roman" pitchFamily="18" charset="0"/>
              </a:rPr>
              <a:t>400,8  </a:t>
            </a:r>
            <a:r>
              <a:rPr lang="ru-RU" sz="1600" dirty="0" err="1">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a:t>
            </a:r>
          </a:p>
          <a:p>
            <a:pPr algn="ctr" eaLnBrk="1" fontAlgn="auto" hangingPunct="1">
              <a:spcBef>
                <a:spcPts val="0"/>
              </a:spcBef>
              <a:spcAft>
                <a:spcPts val="0"/>
              </a:spcAft>
              <a:defRPr/>
            </a:pPr>
            <a:r>
              <a:rPr lang="ru-RU" sz="1600" dirty="0" smtClean="0">
                <a:solidFill>
                  <a:schemeClr val="tx1"/>
                </a:solidFill>
                <a:latin typeface="Times New Roman" pitchFamily="18" charset="0"/>
                <a:cs typeface="Times New Roman" pitchFamily="18" charset="0"/>
              </a:rPr>
              <a:t>Национальная безопасность </a:t>
            </a:r>
            <a:r>
              <a:rPr lang="ru-RU" sz="1600" dirty="0" smtClean="0">
                <a:solidFill>
                  <a:schemeClr val="tx1"/>
                </a:solidFill>
                <a:latin typeface="Times New Roman" pitchFamily="18" charset="0"/>
                <a:cs typeface="Times New Roman" pitchFamily="18" charset="0"/>
              </a:rPr>
              <a:t>56,0  </a:t>
            </a:r>
            <a:r>
              <a:rPr lang="ru-RU" sz="1600" dirty="0" err="1" smtClean="0">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 </a:t>
            </a:r>
            <a:endParaRPr lang="ru-RU" sz="1600" dirty="0">
              <a:solidFill>
                <a:schemeClr val="tx1"/>
              </a:solidFill>
              <a:latin typeface="Times New Roman" pitchFamily="18" charset="0"/>
              <a:cs typeface="Times New Roman" pitchFamily="18" charset="0"/>
            </a:endParaRPr>
          </a:p>
        </p:txBody>
      </p:sp>
      <p:sp>
        <p:nvSpPr>
          <p:cNvPr id="15374" name="TextBox 24"/>
          <p:cNvSpPr txBox="1">
            <a:spLocks noChangeArrowheads="1"/>
          </p:cNvSpPr>
          <p:nvPr/>
        </p:nvSpPr>
        <p:spPr bwMode="auto">
          <a:xfrm>
            <a:off x="285750" y="1052513"/>
            <a:ext cx="400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Доходы бюджета </a:t>
            </a:r>
          </a:p>
          <a:p>
            <a:pPr algn="ctr" eaLnBrk="1" hangingPunct="1"/>
            <a:r>
              <a:rPr lang="ru-RU" b="1" dirty="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27 449,0 тыс</a:t>
            </a:r>
            <a:r>
              <a:rPr lang="ru-RU" b="1" dirty="0" smtClean="0">
                <a:solidFill>
                  <a:schemeClr val="bg1"/>
                </a:solidFill>
                <a:latin typeface="Times New Roman" pitchFamily="18" charset="0"/>
                <a:cs typeface="Times New Roman" pitchFamily="18" charset="0"/>
              </a:rPr>
              <a:t>. руб</a:t>
            </a:r>
            <a:r>
              <a:rPr lang="ru-RU" b="1" dirty="0">
                <a:solidFill>
                  <a:schemeClr val="bg1"/>
                </a:solidFill>
                <a:latin typeface="Times New Roman" pitchFamily="18" charset="0"/>
                <a:cs typeface="Times New Roman" pitchFamily="18" charset="0"/>
              </a:rPr>
              <a:t>. </a:t>
            </a:r>
          </a:p>
        </p:txBody>
      </p:sp>
      <p:sp>
        <p:nvSpPr>
          <p:cNvPr id="15375" name="TextBox 25"/>
          <p:cNvSpPr txBox="1">
            <a:spLocks noChangeArrowheads="1"/>
          </p:cNvSpPr>
          <p:nvPr/>
        </p:nvSpPr>
        <p:spPr bwMode="auto">
          <a:xfrm>
            <a:off x="5078413" y="10525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Расходы бюджета </a:t>
            </a:r>
          </a:p>
          <a:p>
            <a:pPr algn="ctr" eaLnBrk="1" hangingPunct="1"/>
            <a:r>
              <a:rPr lang="ru-RU" b="1" dirty="0" smtClean="0">
                <a:solidFill>
                  <a:schemeClr val="bg1"/>
                </a:solidFill>
                <a:latin typeface="Times New Roman" pitchFamily="18" charset="0"/>
                <a:cs typeface="Times New Roman" pitchFamily="18" charset="0"/>
              </a:rPr>
              <a:t>27 449,0 тыс</a:t>
            </a:r>
            <a:r>
              <a:rPr lang="ru-RU" b="1" dirty="0">
                <a:solidFill>
                  <a:schemeClr val="bg1"/>
                </a:solidFill>
                <a:latin typeface="Times New Roman" pitchFamily="18" charset="0"/>
                <a:cs typeface="Times New Roman" pitchFamily="18" charset="0"/>
              </a:rPr>
              <a:t>. руб.</a:t>
            </a:r>
          </a:p>
        </p:txBody>
      </p:sp>
      <p:sp>
        <p:nvSpPr>
          <p:cNvPr id="15376" name="TextBox 19"/>
          <p:cNvSpPr txBox="1">
            <a:spLocks noChangeArrowheads="1"/>
          </p:cNvSpPr>
          <p:nvPr/>
        </p:nvSpPr>
        <p:spPr bwMode="auto">
          <a:xfrm>
            <a:off x="7929563" y="5286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atin typeface="Calibri" pitchFamily="34" charset="0"/>
            </a:endParaRPr>
          </a:p>
        </p:txBody>
      </p:sp>
      <p:sp>
        <p:nvSpPr>
          <p:cNvPr id="22" name="Скругленный прямоугольник 21"/>
          <p:cNvSpPr/>
          <p:nvPr/>
        </p:nvSpPr>
        <p:spPr>
          <a:xfrm>
            <a:off x="285749" y="4021096"/>
            <a:ext cx="3571875" cy="1079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Штрафы, санкции, возмещение ущерба </a:t>
            </a:r>
            <a:r>
              <a:rPr lang="ru-RU" sz="1600" b="1" dirty="0" smtClean="0">
                <a:solidFill>
                  <a:schemeClr val="bg1"/>
                </a:solidFill>
                <a:latin typeface="Times New Roman" panose="02020603050405020304" pitchFamily="18" charset="0"/>
                <a:cs typeface="Times New Roman" panose="02020603050405020304" pitchFamily="18" charset="0"/>
              </a:rPr>
              <a:t>3,3 </a:t>
            </a:r>
            <a:r>
              <a:rPr lang="ru-RU" sz="1600" b="1" dirty="0" err="1" smtClean="0">
                <a:solidFill>
                  <a:schemeClr val="bg1"/>
                </a:solidFill>
                <a:latin typeface="Times New Roman" panose="02020603050405020304" pitchFamily="18" charset="0"/>
                <a:cs typeface="Times New Roman" panose="02020603050405020304" pitchFamily="18" charset="0"/>
              </a:rPr>
              <a:t>тыс.руб</a:t>
            </a:r>
            <a:r>
              <a:rPr lang="ru-RU" sz="1600" b="1" dirty="0">
                <a:solidFill>
                  <a:schemeClr val="bg1"/>
                </a:solidFill>
                <a:latin typeface="Times New Roman" panose="02020603050405020304" pitchFamily="18" charset="0"/>
                <a:cs typeface="Times New Roman" panose="02020603050405020304" pitchFamily="18" charset="0"/>
              </a:rPr>
              <a:t>.</a:t>
            </a:r>
          </a:p>
        </p:txBody>
      </p:sp>
      <p:sp>
        <p:nvSpPr>
          <p:cNvPr id="24" name="Скругленный прямоугольник 23"/>
          <p:cNvSpPr/>
          <p:nvPr/>
        </p:nvSpPr>
        <p:spPr>
          <a:xfrm>
            <a:off x="4830763" y="4608997"/>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Образование</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20,0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25" name="Скругленный прямоугольник 24"/>
          <p:cNvSpPr/>
          <p:nvPr/>
        </p:nvSpPr>
        <p:spPr>
          <a:xfrm>
            <a:off x="4803776" y="609506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Физическая культура и спорт</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15888"/>
            <a:ext cx="8072438" cy="812800"/>
          </a:xfrm>
        </p:spPr>
        <p:txBody>
          <a:bodyPr>
            <a:noAutofit/>
          </a:bodyPr>
          <a:lstStyle/>
          <a:p>
            <a:pPr algn="ctr" eaLnBrk="1" fontAlgn="auto" hangingPunct="1">
              <a:spcAft>
                <a:spcPts val="0"/>
              </a:spcAft>
              <a:defRPr/>
            </a:pPr>
            <a:r>
              <a:rPr lang="ru-RU" sz="2000" b="1" dirty="0" smtClean="0">
                <a:solidFill>
                  <a:schemeClr val="bg1"/>
                </a:solidFill>
                <a:latin typeface="Times New Roman" pitchFamily="18" charset="0"/>
                <a:cs typeface="Times New Roman" pitchFamily="18" charset="0"/>
              </a:rPr>
              <a:t>Основные параметры  бюджета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Комиссаровского</a:t>
            </a:r>
            <a:r>
              <a:rPr lang="ru-RU" sz="2000" b="1" dirty="0" smtClean="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сельского поселения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на ПЛАНОВЫЙ ПЕРИОД 2026 год</a:t>
            </a:r>
            <a:endParaRPr lang="ru-RU" sz="2000" b="1" dirty="0">
              <a:solidFill>
                <a:schemeClr val="bg1"/>
              </a:solidFill>
              <a:latin typeface="Times New Roman" pitchFamily="18" charset="0"/>
              <a:cs typeface="Times New Roman" pitchFamily="18" charset="0"/>
            </a:endParaRPr>
          </a:p>
        </p:txBody>
      </p:sp>
      <p:sp>
        <p:nvSpPr>
          <p:cNvPr id="15363" name="Содержимое 2"/>
          <p:cNvSpPr>
            <a:spLocks noGrp="1"/>
          </p:cNvSpPr>
          <p:nvPr>
            <p:ph idx="1"/>
          </p:nvPr>
        </p:nvSpPr>
        <p:spPr>
          <a:xfrm>
            <a:off x="214313" y="1052513"/>
            <a:ext cx="8750300" cy="7237412"/>
          </a:xfrm>
        </p:spPr>
        <p:txBody>
          <a:bodyPr/>
          <a:lstStyle/>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buFont typeface="Wingdings 3" pitchFamily="18" charset="2"/>
              <a:buNone/>
            </a:pPr>
            <a:endParaRPr lang="ru-RU" dirty="0" smtClean="0"/>
          </a:p>
        </p:txBody>
      </p:sp>
      <p:sp>
        <p:nvSpPr>
          <p:cNvPr id="8" name="Скругленный прямоугольник 7"/>
          <p:cNvSpPr/>
          <p:nvPr/>
        </p:nvSpPr>
        <p:spPr>
          <a:xfrm>
            <a:off x="323850" y="1700213"/>
            <a:ext cx="3571875" cy="635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Налог на доходы физических лиц </a:t>
            </a:r>
            <a:r>
              <a:rPr lang="ru-RU" sz="1600" b="1" dirty="0" smtClean="0">
                <a:solidFill>
                  <a:schemeClr val="bg1"/>
                </a:solidFill>
                <a:latin typeface="Times New Roman" pitchFamily="18" charset="0"/>
                <a:cs typeface="Times New Roman" pitchFamily="18" charset="0"/>
              </a:rPr>
              <a:t>993,0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9" name="Скругленный прямоугольник 8"/>
          <p:cNvSpPr/>
          <p:nvPr/>
        </p:nvSpPr>
        <p:spPr>
          <a:xfrm>
            <a:off x="285750" y="2420938"/>
            <a:ext cx="3571875" cy="5032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ЕСХ </a:t>
            </a:r>
            <a:r>
              <a:rPr lang="ru-RU" sz="1600" b="1" dirty="0" smtClean="0">
                <a:solidFill>
                  <a:schemeClr val="bg1"/>
                </a:solidFill>
                <a:latin typeface="Times New Roman" pitchFamily="18" charset="0"/>
                <a:cs typeface="Times New Roman" pitchFamily="18" charset="0"/>
              </a:rPr>
              <a:t>0,0 </a:t>
            </a:r>
            <a:r>
              <a:rPr lang="ru-RU" sz="1600" b="1" dirty="0" err="1" smtClean="0">
                <a:solidFill>
                  <a:schemeClr val="bg1"/>
                </a:solidFill>
                <a:latin typeface="Times New Roman" pitchFamily="18" charset="0"/>
                <a:cs typeface="Times New Roman" pitchFamily="18" charset="0"/>
              </a:rPr>
              <a:t>тыс.руб</a:t>
            </a:r>
            <a:r>
              <a:rPr lang="ru-RU" sz="1600" dirty="0">
                <a:solidFill>
                  <a:schemeClr val="bg1"/>
                </a:solidFill>
                <a:latin typeface="Times New Roman" pitchFamily="18" charset="0"/>
                <a:cs typeface="Times New Roman" pitchFamily="18" charset="0"/>
              </a:rPr>
              <a:t>.</a:t>
            </a:r>
          </a:p>
        </p:txBody>
      </p:sp>
      <p:sp>
        <p:nvSpPr>
          <p:cNvPr id="10" name="Скругленный прямоугольник 9"/>
          <p:cNvSpPr/>
          <p:nvPr/>
        </p:nvSpPr>
        <p:spPr>
          <a:xfrm>
            <a:off x="250031" y="3068637"/>
            <a:ext cx="3643312" cy="8509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Земельный налог </a:t>
            </a:r>
            <a:r>
              <a:rPr lang="ru-RU" sz="1600" b="1" dirty="0" smtClean="0">
                <a:solidFill>
                  <a:schemeClr val="bg1"/>
                </a:solidFill>
                <a:latin typeface="Times New Roman" panose="02020603050405020304" pitchFamily="18" charset="0"/>
                <a:cs typeface="Times New Roman" panose="02020603050405020304" pitchFamily="18" charset="0"/>
              </a:rPr>
              <a:t>6245,9тыс.руб</a:t>
            </a:r>
            <a:r>
              <a:rPr lang="ru-RU" sz="1600" u="sng" dirty="0">
                <a:solidFill>
                  <a:schemeClr val="bg1"/>
                </a:solidFill>
                <a:latin typeface="Times New Roman" panose="02020603050405020304" pitchFamily="18" charset="0"/>
                <a:cs typeface="Times New Roman" panose="02020603050405020304" pitchFamily="18" charset="0"/>
              </a:rPr>
              <a:t>.</a:t>
            </a:r>
          </a:p>
        </p:txBody>
      </p:sp>
      <p:sp>
        <p:nvSpPr>
          <p:cNvPr id="11" name="Скругленный прямоугольник 10"/>
          <p:cNvSpPr/>
          <p:nvPr/>
        </p:nvSpPr>
        <p:spPr>
          <a:xfrm>
            <a:off x="250031" y="5167312"/>
            <a:ext cx="3571875" cy="7207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Налог </a:t>
            </a:r>
            <a:r>
              <a:rPr lang="ru-RU" sz="1600" b="1" dirty="0">
                <a:solidFill>
                  <a:schemeClr val="bg1"/>
                </a:solidFill>
                <a:latin typeface="Times New Roman" panose="02020603050405020304" pitchFamily="18" charset="0"/>
                <a:cs typeface="Times New Roman" panose="02020603050405020304" pitchFamily="18" charset="0"/>
              </a:rPr>
              <a:t>на </a:t>
            </a:r>
            <a:r>
              <a:rPr lang="ru-RU" sz="1600" b="1" dirty="0" smtClean="0">
                <a:solidFill>
                  <a:schemeClr val="bg1"/>
                </a:solidFill>
                <a:latin typeface="Times New Roman" panose="02020603050405020304" pitchFamily="18" charset="0"/>
                <a:cs typeface="Times New Roman" panose="02020603050405020304" pitchFamily="18" charset="0"/>
              </a:rPr>
              <a:t>имущество физических лиц </a:t>
            </a:r>
            <a:r>
              <a:rPr lang="ru-RU" sz="1600" b="1" dirty="0" smtClean="0">
                <a:solidFill>
                  <a:schemeClr val="bg1"/>
                </a:solidFill>
                <a:latin typeface="Times New Roman" panose="02020603050405020304" pitchFamily="18" charset="0"/>
                <a:cs typeface="Times New Roman" panose="02020603050405020304" pitchFamily="18" charset="0"/>
              </a:rPr>
              <a:t>252,0 </a:t>
            </a:r>
            <a:r>
              <a:rPr lang="ru-RU" sz="1600" b="1" dirty="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2" name="Скругленный прямоугольник 11"/>
          <p:cNvSpPr/>
          <p:nvPr/>
        </p:nvSpPr>
        <p:spPr>
          <a:xfrm>
            <a:off x="214313" y="5949950"/>
            <a:ext cx="3571875" cy="6937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Безвозмездные поступления</a:t>
            </a:r>
          </a:p>
          <a:p>
            <a:pPr algn="ctr" eaLnBrk="1" fontAlgn="auto" hangingPunct="1">
              <a:spcBef>
                <a:spcPts val="0"/>
              </a:spcBef>
              <a:spcAft>
                <a:spcPts val="0"/>
              </a:spcAft>
              <a:defRPr/>
            </a:pPr>
            <a:r>
              <a:rPr lang="ru-RU" b="1" dirty="0" smtClean="0">
                <a:solidFill>
                  <a:schemeClr val="bg1"/>
                </a:solidFill>
                <a:latin typeface="Times New Roman" panose="02020603050405020304" pitchFamily="18" charset="0"/>
                <a:cs typeface="Times New Roman" panose="02020603050405020304" pitchFamily="18" charset="0"/>
              </a:rPr>
              <a:t>15 092,6 </a:t>
            </a:r>
            <a:r>
              <a:rPr lang="ru-RU" b="1" dirty="0" err="1" smtClean="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5" name="Скругленный прямоугольник 14"/>
          <p:cNvSpPr/>
          <p:nvPr/>
        </p:nvSpPr>
        <p:spPr>
          <a:xfrm>
            <a:off x="4786313" y="1714500"/>
            <a:ext cx="4033837"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Общегосударственные вопросы </a:t>
            </a:r>
          </a:p>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12078,4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17" name="Скругленный прямоугольник 16"/>
          <p:cNvSpPr/>
          <p:nvPr/>
        </p:nvSpPr>
        <p:spPr>
          <a:xfrm>
            <a:off x="4822030" y="330407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itchFamily="18" charset="0"/>
                <a:cs typeface="Times New Roman" pitchFamily="18" charset="0"/>
              </a:rPr>
              <a:t>Национальная экономика </a:t>
            </a: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19" name="Скругленный прямоугольник 18"/>
          <p:cNvSpPr/>
          <p:nvPr/>
        </p:nvSpPr>
        <p:spPr>
          <a:xfrm>
            <a:off x="4835523" y="4050222"/>
            <a:ext cx="3935413" cy="4968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err="1">
                <a:solidFill>
                  <a:schemeClr val="bg1"/>
                </a:solidFill>
                <a:latin typeface="Times New Roman" pitchFamily="18" charset="0"/>
                <a:cs typeface="Times New Roman" pitchFamily="18" charset="0"/>
              </a:rPr>
              <a:t>Жилищно</a:t>
            </a:r>
            <a:r>
              <a:rPr lang="ru-RU" sz="1400" b="1" dirty="0">
                <a:solidFill>
                  <a:schemeClr val="bg1"/>
                </a:solidFill>
                <a:latin typeface="Times New Roman" pitchFamily="18" charset="0"/>
                <a:cs typeface="Times New Roman" pitchFamily="18" charset="0"/>
              </a:rPr>
              <a:t> -коммунальное хозяйство</a:t>
            </a:r>
          </a:p>
          <a:p>
            <a:pPr algn="ctr" eaLnBrk="1" fontAlgn="auto" hangingPunct="1">
              <a:spcBef>
                <a:spcPts val="0"/>
              </a:spcBef>
              <a:spcAft>
                <a:spcPts val="0"/>
              </a:spcAft>
              <a:defRPr/>
            </a:pPr>
            <a:r>
              <a:rPr lang="ru-RU" sz="1400" b="1" dirty="0" smtClean="0">
                <a:solidFill>
                  <a:schemeClr val="bg1"/>
                </a:solidFill>
                <a:latin typeface="Times New Roman" pitchFamily="18" charset="0"/>
                <a:cs typeface="Times New Roman" pitchFamily="18" charset="0"/>
              </a:rPr>
              <a:t>3274,0 </a:t>
            </a:r>
            <a:r>
              <a:rPr lang="ru-RU" sz="1400" b="1" dirty="0" err="1" smtClean="0">
                <a:solidFill>
                  <a:schemeClr val="bg1"/>
                </a:solidFill>
                <a:latin typeface="Times New Roman" pitchFamily="18" charset="0"/>
                <a:cs typeface="Times New Roman" pitchFamily="18" charset="0"/>
              </a:rPr>
              <a:t>тыс.руб</a:t>
            </a:r>
            <a:r>
              <a:rPr lang="ru-RU" sz="1400" b="1" dirty="0" smtClean="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sp>
        <p:nvSpPr>
          <p:cNvPr id="21" name="Скругленный прямоугольник 20"/>
          <p:cNvSpPr/>
          <p:nvPr/>
        </p:nvSpPr>
        <p:spPr>
          <a:xfrm>
            <a:off x="4830763" y="5286373"/>
            <a:ext cx="3935413" cy="68946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Культура, </a:t>
            </a:r>
            <a:r>
              <a:rPr lang="ru-RU" sz="1600" b="1" dirty="0" smtClean="0">
                <a:solidFill>
                  <a:schemeClr val="bg1"/>
                </a:solidFill>
                <a:latin typeface="Times New Roman" pitchFamily="18" charset="0"/>
                <a:cs typeface="Times New Roman" pitchFamily="18" charset="0"/>
              </a:rPr>
              <a:t>кинематография  6648,2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Социальная </a:t>
            </a:r>
            <a:r>
              <a:rPr lang="ru-RU" sz="1600" b="1" dirty="0" smtClean="0">
                <a:solidFill>
                  <a:schemeClr val="bg1"/>
                </a:solidFill>
                <a:latin typeface="Times New Roman" pitchFamily="18" charset="0"/>
                <a:cs typeface="Times New Roman" pitchFamily="18" charset="0"/>
              </a:rPr>
              <a:t>политика 243,9 </a:t>
            </a:r>
            <a:r>
              <a:rPr lang="ru-RU" sz="1600" b="1" dirty="0" err="1" smtClean="0">
                <a:solidFill>
                  <a:schemeClr val="bg1"/>
                </a:solidFill>
                <a:latin typeface="Times New Roman" pitchFamily="18" charset="0"/>
                <a:cs typeface="Times New Roman" pitchFamily="18" charset="0"/>
              </a:rPr>
              <a:t>тыс.руб</a:t>
            </a:r>
            <a:r>
              <a:rPr lang="ru-RU" sz="1600" b="1" dirty="0" smtClean="0">
                <a:solidFill>
                  <a:schemeClr val="bg1"/>
                </a:solidFill>
                <a:latin typeface="Times New Roman" pitchFamily="18" charset="0"/>
                <a:cs typeface="Times New Roman" pitchFamily="18" charset="0"/>
              </a:rPr>
              <a:t>.</a:t>
            </a:r>
            <a:endParaRPr lang="ru-RU" sz="1600" b="1"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4786313" y="2465872"/>
            <a:ext cx="40338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a:solidFill>
                  <a:schemeClr val="tx1"/>
                </a:solidFill>
                <a:latin typeface="Times New Roman" pitchFamily="18" charset="0"/>
                <a:cs typeface="Times New Roman" pitchFamily="18" charset="0"/>
              </a:rPr>
              <a:t>Национальная </a:t>
            </a:r>
            <a:r>
              <a:rPr lang="ru-RU" sz="1600" dirty="0" smtClean="0">
                <a:solidFill>
                  <a:schemeClr val="tx1"/>
                </a:solidFill>
                <a:latin typeface="Times New Roman" pitchFamily="18" charset="0"/>
                <a:cs typeface="Times New Roman" pitchFamily="18" charset="0"/>
              </a:rPr>
              <a:t>оборона </a:t>
            </a:r>
            <a:r>
              <a:rPr lang="ru-RU" sz="1600" dirty="0" smtClean="0">
                <a:solidFill>
                  <a:schemeClr val="tx1"/>
                </a:solidFill>
                <a:latin typeface="Times New Roman" pitchFamily="18" charset="0"/>
                <a:cs typeface="Times New Roman" pitchFamily="18" charset="0"/>
              </a:rPr>
              <a:t>437,5  </a:t>
            </a:r>
            <a:r>
              <a:rPr lang="ru-RU" sz="1600" dirty="0" err="1">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a:t>
            </a:r>
          </a:p>
          <a:p>
            <a:pPr algn="ctr" eaLnBrk="1" fontAlgn="auto" hangingPunct="1">
              <a:spcBef>
                <a:spcPts val="0"/>
              </a:spcBef>
              <a:spcAft>
                <a:spcPts val="0"/>
              </a:spcAft>
              <a:defRPr/>
            </a:pPr>
            <a:r>
              <a:rPr lang="ru-RU" sz="1600" dirty="0" smtClean="0">
                <a:solidFill>
                  <a:schemeClr val="tx1"/>
                </a:solidFill>
                <a:latin typeface="Times New Roman" pitchFamily="18" charset="0"/>
                <a:cs typeface="Times New Roman" pitchFamily="18" charset="0"/>
              </a:rPr>
              <a:t>Национальная безопасность </a:t>
            </a:r>
            <a:r>
              <a:rPr lang="ru-RU" sz="1600" dirty="0" smtClean="0">
                <a:solidFill>
                  <a:schemeClr val="tx1"/>
                </a:solidFill>
                <a:latin typeface="Times New Roman" pitchFamily="18" charset="0"/>
                <a:cs typeface="Times New Roman" pitchFamily="18" charset="0"/>
              </a:rPr>
              <a:t>0,0  </a:t>
            </a:r>
            <a:r>
              <a:rPr lang="ru-RU" sz="1600" dirty="0" err="1" smtClean="0">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 </a:t>
            </a:r>
            <a:endParaRPr lang="ru-RU" sz="1600" dirty="0">
              <a:solidFill>
                <a:schemeClr val="tx1"/>
              </a:solidFill>
              <a:latin typeface="Times New Roman" pitchFamily="18" charset="0"/>
              <a:cs typeface="Times New Roman" pitchFamily="18" charset="0"/>
            </a:endParaRPr>
          </a:p>
        </p:txBody>
      </p:sp>
      <p:sp>
        <p:nvSpPr>
          <p:cNvPr id="15374" name="TextBox 24"/>
          <p:cNvSpPr txBox="1">
            <a:spLocks noChangeArrowheads="1"/>
          </p:cNvSpPr>
          <p:nvPr/>
        </p:nvSpPr>
        <p:spPr bwMode="auto">
          <a:xfrm>
            <a:off x="285750" y="1052513"/>
            <a:ext cx="400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Доходы бюджета </a:t>
            </a:r>
          </a:p>
          <a:p>
            <a:pPr algn="ctr" eaLnBrk="1" hangingPunct="1"/>
            <a:r>
              <a:rPr lang="ru-RU" b="1" dirty="0" smtClean="0">
                <a:solidFill>
                  <a:schemeClr val="bg1"/>
                </a:solidFill>
                <a:latin typeface="Times New Roman" pitchFamily="18" charset="0"/>
                <a:cs typeface="Times New Roman" pitchFamily="18" charset="0"/>
              </a:rPr>
              <a:t>22648,1 тыс</a:t>
            </a:r>
            <a:r>
              <a:rPr lang="ru-RU" b="1" dirty="0">
                <a:solidFill>
                  <a:schemeClr val="bg1"/>
                </a:solidFill>
                <a:latin typeface="Times New Roman" pitchFamily="18" charset="0"/>
                <a:cs typeface="Times New Roman" pitchFamily="18" charset="0"/>
              </a:rPr>
              <a:t>. руб. </a:t>
            </a:r>
          </a:p>
        </p:txBody>
      </p:sp>
      <p:sp>
        <p:nvSpPr>
          <p:cNvPr id="15375" name="TextBox 25"/>
          <p:cNvSpPr txBox="1">
            <a:spLocks noChangeArrowheads="1"/>
          </p:cNvSpPr>
          <p:nvPr/>
        </p:nvSpPr>
        <p:spPr bwMode="auto">
          <a:xfrm>
            <a:off x="5078413" y="10525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Расходы бюджета </a:t>
            </a:r>
          </a:p>
          <a:p>
            <a:pPr algn="ctr" eaLnBrk="1" hangingPunct="1"/>
            <a:r>
              <a:rPr lang="ru-RU" b="1" dirty="0" smtClean="0">
                <a:solidFill>
                  <a:schemeClr val="bg1"/>
                </a:solidFill>
                <a:latin typeface="Times New Roman" pitchFamily="18" charset="0"/>
                <a:cs typeface="Times New Roman" pitchFamily="18" charset="0"/>
              </a:rPr>
              <a:t>22 648,1тыс</a:t>
            </a:r>
            <a:r>
              <a:rPr lang="ru-RU" b="1" dirty="0">
                <a:solidFill>
                  <a:schemeClr val="bg1"/>
                </a:solidFill>
                <a:latin typeface="Times New Roman" pitchFamily="18" charset="0"/>
                <a:cs typeface="Times New Roman" pitchFamily="18" charset="0"/>
              </a:rPr>
              <a:t>. руб.</a:t>
            </a:r>
          </a:p>
        </p:txBody>
      </p:sp>
      <p:sp>
        <p:nvSpPr>
          <p:cNvPr id="15376" name="TextBox 19"/>
          <p:cNvSpPr txBox="1">
            <a:spLocks noChangeArrowheads="1"/>
          </p:cNvSpPr>
          <p:nvPr/>
        </p:nvSpPr>
        <p:spPr bwMode="auto">
          <a:xfrm>
            <a:off x="7929563" y="5286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atin typeface="Calibri" pitchFamily="34" charset="0"/>
            </a:endParaRPr>
          </a:p>
        </p:txBody>
      </p:sp>
      <p:sp>
        <p:nvSpPr>
          <p:cNvPr id="22" name="Скругленный прямоугольник 21"/>
          <p:cNvSpPr/>
          <p:nvPr/>
        </p:nvSpPr>
        <p:spPr>
          <a:xfrm>
            <a:off x="285749" y="4021096"/>
            <a:ext cx="3571875" cy="1079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auto" hangingPunct="1">
              <a:spcBef>
                <a:spcPts val="0"/>
              </a:spcBef>
              <a:spcAft>
                <a:spcPts val="0"/>
              </a:spcAft>
              <a:defRPr/>
            </a:pPr>
            <a:r>
              <a:rPr lang="ru-RU" sz="1600" b="1" dirty="0">
                <a:solidFill>
                  <a:prstClr val="black"/>
                </a:solidFill>
                <a:latin typeface="Times New Roman" panose="02020603050405020304" pitchFamily="18" charset="0"/>
                <a:cs typeface="Times New Roman" panose="02020603050405020304" pitchFamily="18" charset="0"/>
              </a:rPr>
              <a:t>Штрафы, санкции, возмещение ущерба </a:t>
            </a:r>
            <a:r>
              <a:rPr lang="ru-RU" sz="1600" b="1" dirty="0" smtClean="0">
                <a:solidFill>
                  <a:prstClr val="black"/>
                </a:solidFill>
                <a:latin typeface="Times New Roman" panose="02020603050405020304" pitchFamily="18" charset="0"/>
                <a:cs typeface="Times New Roman" panose="02020603050405020304" pitchFamily="18" charset="0"/>
              </a:rPr>
              <a:t>3,4 </a:t>
            </a:r>
            <a:r>
              <a:rPr lang="ru-RU" sz="1600" b="1" dirty="0" err="1" smtClean="0">
                <a:solidFill>
                  <a:prstClr val="black"/>
                </a:solidFill>
                <a:latin typeface="Times New Roman" panose="02020603050405020304" pitchFamily="18" charset="0"/>
                <a:cs typeface="Times New Roman" panose="02020603050405020304" pitchFamily="18" charset="0"/>
              </a:rPr>
              <a:t>тыс.руб</a:t>
            </a:r>
            <a:r>
              <a:rPr lang="ru-RU" sz="1600" b="1" dirty="0">
                <a:solidFill>
                  <a:prstClr val="black"/>
                </a:solidFill>
                <a:latin typeface="Times New Roman" panose="02020603050405020304" pitchFamily="18" charset="0"/>
                <a:cs typeface="Times New Roman" panose="02020603050405020304" pitchFamily="18" charset="0"/>
              </a:rPr>
              <a:t>.</a:t>
            </a:r>
          </a:p>
        </p:txBody>
      </p:sp>
      <p:sp>
        <p:nvSpPr>
          <p:cNvPr id="24" name="Скругленный прямоугольник 23"/>
          <p:cNvSpPr/>
          <p:nvPr/>
        </p:nvSpPr>
        <p:spPr>
          <a:xfrm>
            <a:off x="4830763" y="4608997"/>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Образование</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0,0 </a:t>
            </a:r>
            <a:r>
              <a:rPr lang="ru-RU" b="1" dirty="0" err="1" smtClean="0">
                <a:solidFill>
                  <a:schemeClr val="bg1"/>
                </a:solidFill>
                <a:latin typeface="Times New Roman" pitchFamily="18" charset="0"/>
                <a:cs typeface="Times New Roman" pitchFamily="18" charset="0"/>
              </a:rPr>
              <a:t>тыс.руб</a:t>
            </a:r>
            <a:r>
              <a:rPr lang="ru-RU" b="1" dirty="0">
                <a:solidFill>
                  <a:schemeClr val="bg1"/>
                </a:solidFill>
                <a:latin typeface="Times New Roman" pitchFamily="18" charset="0"/>
                <a:cs typeface="Times New Roman" pitchFamily="18" charset="0"/>
              </a:rPr>
              <a:t>.</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25" name="Скругленный прямоугольник 24"/>
          <p:cNvSpPr/>
          <p:nvPr/>
        </p:nvSpPr>
        <p:spPr>
          <a:xfrm>
            <a:off x="4803776" y="609506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Физическая культура и спорт</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0,0 </a:t>
            </a:r>
            <a:r>
              <a:rPr lang="ru-RU" b="1" dirty="0" err="1" smtClean="0">
                <a:solidFill>
                  <a:schemeClr val="bg1"/>
                </a:solidFill>
                <a:latin typeface="Times New Roman" pitchFamily="18" charset="0"/>
                <a:cs typeface="Times New Roman" pitchFamily="18" charset="0"/>
              </a:rPr>
              <a:t>тыс.руб</a:t>
            </a:r>
            <a:r>
              <a:rPr lang="ru-RU" b="1" dirty="0">
                <a:solidFill>
                  <a:schemeClr val="bg1"/>
                </a:solidFill>
                <a:latin typeface="Times New Roman" pitchFamily="18" charset="0"/>
                <a:cs typeface="Times New Roman" pitchFamily="18" charset="0"/>
              </a:rPr>
              <a:t>.</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Tree>
    <p:extLst>
      <p:ext uri="{BB962C8B-B14F-4D97-AF65-F5344CB8AC3E}">
        <p14:creationId xmlns:p14="http://schemas.microsoft.com/office/powerpoint/2010/main" val="4218673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15888"/>
            <a:ext cx="8072438" cy="812800"/>
          </a:xfrm>
        </p:spPr>
        <p:txBody>
          <a:bodyPr>
            <a:noAutofit/>
          </a:bodyPr>
          <a:lstStyle/>
          <a:p>
            <a:pPr algn="ctr" eaLnBrk="1" fontAlgn="auto" hangingPunct="1">
              <a:spcAft>
                <a:spcPts val="0"/>
              </a:spcAft>
              <a:defRPr/>
            </a:pPr>
            <a:r>
              <a:rPr lang="ru-RU" sz="2000" b="1" dirty="0" smtClean="0">
                <a:solidFill>
                  <a:schemeClr val="bg1"/>
                </a:solidFill>
                <a:latin typeface="Times New Roman" pitchFamily="18" charset="0"/>
                <a:cs typeface="Times New Roman" pitchFamily="18" charset="0"/>
              </a:rPr>
              <a:t>Основные параметры  бюджета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комиссаровского</a:t>
            </a:r>
            <a:r>
              <a:rPr lang="ru-RU" sz="2000" b="1" dirty="0" smtClean="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сельского поселения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на ПЛАНОВЫЙ ПЕРИОД 2027 год</a:t>
            </a:r>
            <a:endParaRPr lang="ru-RU" sz="2000" b="1" dirty="0">
              <a:solidFill>
                <a:schemeClr val="bg1"/>
              </a:solidFill>
              <a:latin typeface="Times New Roman" pitchFamily="18" charset="0"/>
              <a:cs typeface="Times New Roman" pitchFamily="18" charset="0"/>
            </a:endParaRPr>
          </a:p>
        </p:txBody>
      </p:sp>
      <p:sp>
        <p:nvSpPr>
          <p:cNvPr id="15363" name="Содержимое 2"/>
          <p:cNvSpPr>
            <a:spLocks noGrp="1"/>
          </p:cNvSpPr>
          <p:nvPr>
            <p:ph idx="1"/>
          </p:nvPr>
        </p:nvSpPr>
        <p:spPr>
          <a:xfrm>
            <a:off x="214313" y="1052513"/>
            <a:ext cx="8750300" cy="7237412"/>
          </a:xfrm>
        </p:spPr>
        <p:txBody>
          <a:bodyPr/>
          <a:lstStyle/>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buFont typeface="Wingdings 3" pitchFamily="18" charset="2"/>
              <a:buNone/>
            </a:pPr>
            <a:endParaRPr lang="ru-RU" dirty="0" smtClean="0"/>
          </a:p>
        </p:txBody>
      </p:sp>
      <p:sp>
        <p:nvSpPr>
          <p:cNvPr id="8" name="Скругленный прямоугольник 7"/>
          <p:cNvSpPr/>
          <p:nvPr/>
        </p:nvSpPr>
        <p:spPr>
          <a:xfrm>
            <a:off x="323850" y="1700213"/>
            <a:ext cx="3571875" cy="635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Налог на доходы физических лиц </a:t>
            </a:r>
            <a:r>
              <a:rPr lang="ru-RU" sz="1600" b="1" dirty="0" smtClean="0">
                <a:solidFill>
                  <a:schemeClr val="bg1"/>
                </a:solidFill>
                <a:latin typeface="Times New Roman" pitchFamily="18" charset="0"/>
                <a:cs typeface="Times New Roman" pitchFamily="18" charset="0"/>
              </a:rPr>
              <a:t>1007,9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9" name="Скругленный прямоугольник 8"/>
          <p:cNvSpPr/>
          <p:nvPr/>
        </p:nvSpPr>
        <p:spPr>
          <a:xfrm>
            <a:off x="285750" y="2420938"/>
            <a:ext cx="3571875" cy="5032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ЕСХ </a:t>
            </a:r>
            <a:r>
              <a:rPr lang="ru-RU" sz="1600" b="1" dirty="0" smtClean="0">
                <a:solidFill>
                  <a:schemeClr val="bg1"/>
                </a:solidFill>
                <a:latin typeface="Times New Roman" pitchFamily="18" charset="0"/>
                <a:cs typeface="Times New Roman" pitchFamily="18" charset="0"/>
              </a:rPr>
              <a:t>0,0 </a:t>
            </a:r>
            <a:r>
              <a:rPr lang="ru-RU" sz="1600" b="1" dirty="0" err="1" smtClean="0">
                <a:solidFill>
                  <a:schemeClr val="bg1"/>
                </a:solidFill>
                <a:latin typeface="Times New Roman" pitchFamily="18" charset="0"/>
                <a:cs typeface="Times New Roman" pitchFamily="18" charset="0"/>
              </a:rPr>
              <a:t>тыс.руб</a:t>
            </a:r>
            <a:r>
              <a:rPr lang="ru-RU" sz="1600" dirty="0">
                <a:solidFill>
                  <a:schemeClr val="bg1"/>
                </a:solidFill>
                <a:latin typeface="Times New Roman" pitchFamily="18" charset="0"/>
                <a:cs typeface="Times New Roman" pitchFamily="18" charset="0"/>
              </a:rPr>
              <a:t>.</a:t>
            </a:r>
          </a:p>
        </p:txBody>
      </p:sp>
      <p:sp>
        <p:nvSpPr>
          <p:cNvPr id="10" name="Скругленный прямоугольник 9"/>
          <p:cNvSpPr/>
          <p:nvPr/>
        </p:nvSpPr>
        <p:spPr>
          <a:xfrm>
            <a:off x="250031" y="3068637"/>
            <a:ext cx="3643312" cy="8509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Земельный налог  </a:t>
            </a:r>
            <a:r>
              <a:rPr lang="ru-RU" sz="1600" b="1" dirty="0" smtClean="0">
                <a:solidFill>
                  <a:schemeClr val="bg1"/>
                </a:solidFill>
                <a:latin typeface="Times New Roman" panose="02020603050405020304" pitchFamily="18" charset="0"/>
                <a:cs typeface="Times New Roman" panose="02020603050405020304" pitchFamily="18" charset="0"/>
              </a:rPr>
              <a:t>6366,5 </a:t>
            </a:r>
            <a:r>
              <a:rPr lang="ru-RU" sz="1600" b="1" dirty="0" err="1" smtClean="0">
                <a:solidFill>
                  <a:schemeClr val="bg1"/>
                </a:solidFill>
                <a:latin typeface="Times New Roman" panose="02020603050405020304" pitchFamily="18" charset="0"/>
                <a:cs typeface="Times New Roman" panose="02020603050405020304" pitchFamily="18" charset="0"/>
              </a:rPr>
              <a:t>тыс.руб</a:t>
            </a:r>
            <a:r>
              <a:rPr lang="ru-RU" sz="1600" u="sng" dirty="0">
                <a:solidFill>
                  <a:schemeClr val="bg1"/>
                </a:solidFill>
                <a:latin typeface="Times New Roman" panose="02020603050405020304" pitchFamily="18" charset="0"/>
                <a:cs typeface="Times New Roman" panose="02020603050405020304" pitchFamily="18" charset="0"/>
              </a:rPr>
              <a:t>.</a:t>
            </a:r>
          </a:p>
        </p:txBody>
      </p:sp>
      <p:sp>
        <p:nvSpPr>
          <p:cNvPr id="11" name="Скругленный прямоугольник 10"/>
          <p:cNvSpPr/>
          <p:nvPr/>
        </p:nvSpPr>
        <p:spPr>
          <a:xfrm>
            <a:off x="250031" y="5167312"/>
            <a:ext cx="3571875" cy="7207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Налог </a:t>
            </a:r>
            <a:r>
              <a:rPr lang="ru-RU" sz="1600" b="1" dirty="0">
                <a:solidFill>
                  <a:schemeClr val="bg1"/>
                </a:solidFill>
                <a:latin typeface="Times New Roman" panose="02020603050405020304" pitchFamily="18" charset="0"/>
                <a:cs typeface="Times New Roman" panose="02020603050405020304" pitchFamily="18" charset="0"/>
              </a:rPr>
              <a:t>на </a:t>
            </a:r>
            <a:r>
              <a:rPr lang="ru-RU" sz="1600" b="1" dirty="0" smtClean="0">
                <a:solidFill>
                  <a:schemeClr val="bg1"/>
                </a:solidFill>
                <a:latin typeface="Times New Roman" panose="02020603050405020304" pitchFamily="18" charset="0"/>
                <a:cs typeface="Times New Roman" panose="02020603050405020304" pitchFamily="18" charset="0"/>
              </a:rPr>
              <a:t>имущество физических лиц </a:t>
            </a:r>
            <a:r>
              <a:rPr lang="ru-RU" sz="1600" b="1" dirty="0" smtClean="0">
                <a:solidFill>
                  <a:schemeClr val="bg1"/>
                </a:solidFill>
                <a:latin typeface="Times New Roman" panose="02020603050405020304" pitchFamily="18" charset="0"/>
                <a:cs typeface="Times New Roman" panose="02020603050405020304" pitchFamily="18" charset="0"/>
              </a:rPr>
              <a:t>252,0тыс.руб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2" name="Скругленный прямоугольник 11"/>
          <p:cNvSpPr/>
          <p:nvPr/>
        </p:nvSpPr>
        <p:spPr>
          <a:xfrm>
            <a:off x="214313" y="5949950"/>
            <a:ext cx="3571875" cy="6937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Безвозмездные поступления</a:t>
            </a:r>
          </a:p>
          <a:p>
            <a:pPr algn="ctr" eaLnBrk="1" fontAlgn="auto" hangingPunct="1">
              <a:spcBef>
                <a:spcPts val="0"/>
              </a:spcBef>
              <a:spcAft>
                <a:spcPts val="0"/>
              </a:spcAft>
              <a:defRPr/>
            </a:pPr>
            <a:r>
              <a:rPr lang="ru-RU" b="1" dirty="0" smtClean="0">
                <a:solidFill>
                  <a:schemeClr val="bg1"/>
                </a:solidFill>
                <a:latin typeface="Times New Roman" panose="02020603050405020304" pitchFamily="18" charset="0"/>
                <a:cs typeface="Times New Roman" panose="02020603050405020304" pitchFamily="18" charset="0"/>
              </a:rPr>
              <a:t>14363,4 </a:t>
            </a:r>
            <a:r>
              <a:rPr lang="ru-RU" b="1" dirty="0" err="1" smtClean="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5" name="Скругленный прямоугольник 14"/>
          <p:cNvSpPr/>
          <p:nvPr/>
        </p:nvSpPr>
        <p:spPr>
          <a:xfrm>
            <a:off x="4786313" y="1714500"/>
            <a:ext cx="4033837"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Общегосударственные вопросы </a:t>
            </a:r>
          </a:p>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10285,6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17" name="Скругленный прямоугольник 16"/>
          <p:cNvSpPr/>
          <p:nvPr/>
        </p:nvSpPr>
        <p:spPr>
          <a:xfrm>
            <a:off x="4822030" y="330407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itchFamily="18" charset="0"/>
                <a:cs typeface="Times New Roman" pitchFamily="18" charset="0"/>
              </a:rPr>
              <a:t>Национальная экономика </a:t>
            </a: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19" name="Скругленный прямоугольник 18"/>
          <p:cNvSpPr/>
          <p:nvPr/>
        </p:nvSpPr>
        <p:spPr>
          <a:xfrm>
            <a:off x="4835523" y="4050222"/>
            <a:ext cx="3935413" cy="4968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err="1">
                <a:solidFill>
                  <a:schemeClr val="bg1"/>
                </a:solidFill>
                <a:latin typeface="Times New Roman" pitchFamily="18" charset="0"/>
                <a:cs typeface="Times New Roman" pitchFamily="18" charset="0"/>
              </a:rPr>
              <a:t>Жилищно</a:t>
            </a:r>
            <a:r>
              <a:rPr lang="ru-RU" sz="1400" b="1" dirty="0">
                <a:solidFill>
                  <a:schemeClr val="bg1"/>
                </a:solidFill>
                <a:latin typeface="Times New Roman" pitchFamily="18" charset="0"/>
                <a:cs typeface="Times New Roman" pitchFamily="18" charset="0"/>
              </a:rPr>
              <a:t> -коммунальное хозяйство</a:t>
            </a:r>
          </a:p>
          <a:p>
            <a:pPr algn="ctr" eaLnBrk="1" fontAlgn="auto" hangingPunct="1">
              <a:spcBef>
                <a:spcPts val="0"/>
              </a:spcBef>
              <a:spcAft>
                <a:spcPts val="0"/>
              </a:spcAft>
              <a:defRPr/>
            </a:pPr>
            <a:r>
              <a:rPr lang="ru-RU" sz="1400" b="1" dirty="0" smtClean="0">
                <a:solidFill>
                  <a:schemeClr val="bg1"/>
                </a:solidFill>
                <a:latin typeface="Times New Roman" pitchFamily="18" charset="0"/>
                <a:cs typeface="Times New Roman" pitchFamily="18" charset="0"/>
              </a:rPr>
              <a:t>3392,9 </a:t>
            </a:r>
            <a:r>
              <a:rPr lang="ru-RU" sz="1400" b="1" dirty="0" err="1" smtClean="0">
                <a:solidFill>
                  <a:schemeClr val="bg1"/>
                </a:solidFill>
                <a:latin typeface="Times New Roman" pitchFamily="18" charset="0"/>
                <a:cs typeface="Times New Roman" pitchFamily="18" charset="0"/>
              </a:rPr>
              <a:t>тыс.руб</a:t>
            </a:r>
            <a:r>
              <a:rPr lang="ru-RU" sz="1400" b="1" dirty="0" smtClean="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sp>
        <p:nvSpPr>
          <p:cNvPr id="21" name="Скругленный прямоугольник 20"/>
          <p:cNvSpPr/>
          <p:nvPr/>
        </p:nvSpPr>
        <p:spPr>
          <a:xfrm>
            <a:off x="4830763" y="5286373"/>
            <a:ext cx="3935413" cy="68946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Культура, кинематография </a:t>
            </a:r>
            <a:r>
              <a:rPr lang="ru-RU" sz="1600" b="1" dirty="0" smtClean="0">
                <a:solidFill>
                  <a:schemeClr val="bg1"/>
                </a:solidFill>
                <a:latin typeface="Times New Roman" pitchFamily="18" charset="0"/>
                <a:cs typeface="Times New Roman" pitchFamily="18" charset="0"/>
              </a:rPr>
              <a:t>7416,0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Социальная </a:t>
            </a:r>
            <a:r>
              <a:rPr lang="ru-RU" sz="1600" b="1" dirty="0" smtClean="0">
                <a:solidFill>
                  <a:schemeClr val="bg1"/>
                </a:solidFill>
                <a:latin typeface="Times New Roman" pitchFamily="18" charset="0"/>
                <a:cs typeface="Times New Roman" pitchFamily="18" charset="0"/>
              </a:rPr>
              <a:t>политика 243,9тыс.руб.</a:t>
            </a:r>
            <a:endParaRPr lang="ru-RU" sz="1600" b="1"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4786313" y="2465872"/>
            <a:ext cx="40338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smtClean="0">
                <a:solidFill>
                  <a:schemeClr val="tx1"/>
                </a:solidFill>
                <a:latin typeface="Times New Roman" pitchFamily="18" charset="0"/>
                <a:cs typeface="Times New Roman" pitchFamily="18" charset="0"/>
              </a:rPr>
              <a:t>Национальная безопасность </a:t>
            </a:r>
            <a:r>
              <a:rPr lang="ru-RU" sz="1600" dirty="0" smtClean="0">
                <a:solidFill>
                  <a:schemeClr val="tx1"/>
                </a:solidFill>
                <a:latin typeface="Times New Roman" pitchFamily="18" charset="0"/>
                <a:cs typeface="Times New Roman" pitchFamily="18" charset="0"/>
              </a:rPr>
              <a:t>0,0  </a:t>
            </a:r>
            <a:r>
              <a:rPr lang="ru-RU" sz="1600" dirty="0" err="1" smtClean="0">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 </a:t>
            </a:r>
            <a:endParaRPr lang="ru-RU" sz="1600" dirty="0">
              <a:solidFill>
                <a:schemeClr val="tx1"/>
              </a:solidFill>
              <a:latin typeface="Times New Roman" pitchFamily="18" charset="0"/>
              <a:cs typeface="Times New Roman" pitchFamily="18" charset="0"/>
            </a:endParaRPr>
          </a:p>
        </p:txBody>
      </p:sp>
      <p:sp>
        <p:nvSpPr>
          <p:cNvPr id="15374" name="TextBox 24"/>
          <p:cNvSpPr txBox="1">
            <a:spLocks noChangeArrowheads="1"/>
          </p:cNvSpPr>
          <p:nvPr/>
        </p:nvSpPr>
        <p:spPr bwMode="auto">
          <a:xfrm>
            <a:off x="285750" y="1052513"/>
            <a:ext cx="400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Доходы бюджета </a:t>
            </a:r>
          </a:p>
          <a:p>
            <a:pPr algn="ctr" eaLnBrk="1" hangingPunct="1"/>
            <a:r>
              <a:rPr lang="ru-RU" b="1" dirty="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22054,5 тыс</a:t>
            </a:r>
            <a:r>
              <a:rPr lang="ru-RU" b="1" dirty="0">
                <a:solidFill>
                  <a:schemeClr val="bg1"/>
                </a:solidFill>
                <a:latin typeface="Times New Roman" pitchFamily="18" charset="0"/>
                <a:cs typeface="Times New Roman" pitchFamily="18" charset="0"/>
              </a:rPr>
              <a:t>. руб. </a:t>
            </a:r>
          </a:p>
        </p:txBody>
      </p:sp>
      <p:sp>
        <p:nvSpPr>
          <p:cNvPr id="15375" name="TextBox 25"/>
          <p:cNvSpPr txBox="1">
            <a:spLocks noChangeArrowheads="1"/>
          </p:cNvSpPr>
          <p:nvPr/>
        </p:nvSpPr>
        <p:spPr bwMode="auto">
          <a:xfrm>
            <a:off x="5078413" y="10525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Расходы бюджета </a:t>
            </a:r>
          </a:p>
          <a:p>
            <a:pPr algn="ctr" eaLnBrk="1" hangingPunct="1"/>
            <a:r>
              <a:rPr lang="ru-RU" b="1" dirty="0" smtClean="0">
                <a:solidFill>
                  <a:schemeClr val="bg1"/>
                </a:solidFill>
                <a:latin typeface="Times New Roman" pitchFamily="18" charset="0"/>
                <a:cs typeface="Times New Roman" pitchFamily="18" charset="0"/>
              </a:rPr>
              <a:t>22054,5 </a:t>
            </a:r>
            <a:r>
              <a:rPr lang="ru-RU" b="1" dirty="0" smtClean="0">
                <a:solidFill>
                  <a:schemeClr val="bg1"/>
                </a:solidFill>
                <a:latin typeface="Times New Roman" pitchFamily="18" charset="0"/>
                <a:cs typeface="Times New Roman" pitchFamily="18" charset="0"/>
              </a:rPr>
              <a:t>тыс</a:t>
            </a:r>
            <a:r>
              <a:rPr lang="ru-RU" b="1" dirty="0">
                <a:solidFill>
                  <a:schemeClr val="bg1"/>
                </a:solidFill>
                <a:latin typeface="Times New Roman" pitchFamily="18" charset="0"/>
                <a:cs typeface="Times New Roman" pitchFamily="18" charset="0"/>
              </a:rPr>
              <a:t>. руб.</a:t>
            </a:r>
          </a:p>
        </p:txBody>
      </p:sp>
      <p:sp>
        <p:nvSpPr>
          <p:cNvPr id="15376" name="TextBox 19"/>
          <p:cNvSpPr txBox="1">
            <a:spLocks noChangeArrowheads="1"/>
          </p:cNvSpPr>
          <p:nvPr/>
        </p:nvSpPr>
        <p:spPr bwMode="auto">
          <a:xfrm>
            <a:off x="7929563" y="5286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atin typeface="Calibri" pitchFamily="34" charset="0"/>
            </a:endParaRPr>
          </a:p>
        </p:txBody>
      </p:sp>
      <p:sp>
        <p:nvSpPr>
          <p:cNvPr id="22" name="Скругленный прямоугольник 21"/>
          <p:cNvSpPr/>
          <p:nvPr/>
        </p:nvSpPr>
        <p:spPr>
          <a:xfrm>
            <a:off x="285749" y="4021096"/>
            <a:ext cx="3571875" cy="1079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prstClr val="black"/>
                </a:solidFill>
                <a:latin typeface="Times New Roman" panose="02020603050405020304" pitchFamily="18" charset="0"/>
                <a:cs typeface="Times New Roman" panose="02020603050405020304" pitchFamily="18" charset="0"/>
              </a:rPr>
              <a:t>Штрафы, санкции, возмещение ущерба </a:t>
            </a:r>
            <a:r>
              <a:rPr lang="ru-RU" sz="1600" b="1" dirty="0" smtClean="0">
                <a:solidFill>
                  <a:prstClr val="black"/>
                </a:solidFill>
                <a:latin typeface="Times New Roman" panose="02020603050405020304" pitchFamily="18" charset="0"/>
                <a:cs typeface="Times New Roman" panose="02020603050405020304" pitchFamily="18" charset="0"/>
              </a:rPr>
              <a:t>3,5 </a:t>
            </a:r>
            <a:r>
              <a:rPr lang="ru-RU" sz="1600" b="1" dirty="0" err="1" smtClean="0">
                <a:solidFill>
                  <a:prstClr val="black"/>
                </a:solidFill>
                <a:latin typeface="Times New Roman" panose="02020603050405020304" pitchFamily="18" charset="0"/>
                <a:cs typeface="Times New Roman" panose="02020603050405020304" pitchFamily="18" charset="0"/>
              </a:rPr>
              <a:t>тыс.руб</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4830763" y="4608997"/>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Образование</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25" name="Скругленный прямоугольник 24"/>
          <p:cNvSpPr/>
          <p:nvPr/>
        </p:nvSpPr>
        <p:spPr>
          <a:xfrm>
            <a:off x="4803776" y="609506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Физическая культура и спорт</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Tree>
    <p:extLst>
      <p:ext uri="{BB962C8B-B14F-4D97-AF65-F5344CB8AC3E}">
        <p14:creationId xmlns:p14="http://schemas.microsoft.com/office/powerpoint/2010/main" val="4076841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0"/>
            <a:ext cx="7772400" cy="928688"/>
          </a:xfrm>
        </p:spPr>
        <p:txBody>
          <a:bodyPr>
            <a:normAutofit fontScale="90000"/>
          </a:bodyPr>
          <a:lstStyle/>
          <a:p>
            <a:pPr algn="ctr" eaLnBrk="1" fontAlgn="auto" hangingPunct="1">
              <a:spcAft>
                <a:spcPts val="0"/>
              </a:spcAft>
              <a:defRPr/>
            </a:pPr>
            <a:r>
              <a:rPr lang="ru-RU" sz="2000" dirty="0" smtClean="0">
                <a:latin typeface="Times New Roman" pitchFamily="18" charset="0"/>
                <a:cs typeface="Times New Roman" pitchFamily="18" charset="0"/>
              </a:rPr>
              <a:t>Объемы безвозмездных поступлений бюджета</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комиссаровского</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сельского поселения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на 2025-2027 годы</a:t>
            </a:r>
            <a:endParaRPr lang="ru-RU" sz="2000" dirty="0">
              <a:latin typeface="Times New Roman" pitchFamily="18" charset="0"/>
              <a:cs typeface="Times New Roman" pitchFamily="18" charset="0"/>
            </a:endParaRPr>
          </a:p>
        </p:txBody>
      </p:sp>
      <p:sp>
        <p:nvSpPr>
          <p:cNvPr id="17411" name="Подзаголовок 2"/>
          <p:cNvSpPr>
            <a:spLocks noGrp="1"/>
          </p:cNvSpPr>
          <p:nvPr>
            <p:ph type="subTitle" idx="1"/>
          </p:nvPr>
        </p:nvSpPr>
        <p:spPr>
          <a:xfrm>
            <a:off x="142875" y="1000125"/>
            <a:ext cx="8858250" cy="5857875"/>
          </a:xfrm>
        </p:spPr>
        <p:txBody>
          <a:bodyPr/>
          <a:lstStyle/>
          <a:p>
            <a:pPr eaLnBrk="1" hangingPunct="1">
              <a:spcAft>
                <a:spcPct val="0"/>
              </a:spcAft>
            </a:pPr>
            <a:endParaRPr lang="ru-RU" smtClean="0">
              <a:solidFill>
                <a:srgbClr val="0F496F"/>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803709778"/>
              </p:ext>
            </p:extLst>
          </p:nvPr>
        </p:nvGraphicFramePr>
        <p:xfrm>
          <a:off x="179388" y="1000125"/>
          <a:ext cx="8964612" cy="5857875"/>
        </p:xfrm>
        <a:graphic>
          <a:graphicData uri="http://schemas.openxmlformats.org/drawingml/2006/table">
            <a:tbl>
              <a:tblPr firstRow="1" bandRow="1">
                <a:tableStyleId>{5C22544A-7EE6-4342-B048-85BDC9FD1C3A}</a:tableStyleId>
              </a:tblPr>
              <a:tblGrid>
                <a:gridCol w="2338594"/>
                <a:gridCol w="2143712"/>
                <a:gridCol w="2241153"/>
                <a:gridCol w="2241153"/>
              </a:tblGrid>
              <a:tr h="438679">
                <a:tc rowSpan="2">
                  <a:txBody>
                    <a:bodyPr/>
                    <a:lstStyle/>
                    <a:p>
                      <a:r>
                        <a:rPr lang="ru-RU" sz="1800" dirty="0" smtClean="0">
                          <a:latin typeface="Times New Roman" pitchFamily="18" charset="0"/>
                          <a:cs typeface="Times New Roman" pitchFamily="18" charset="0"/>
                        </a:rPr>
                        <a:t>Наименование</a:t>
                      </a:r>
                      <a:endParaRPr lang="ru-RU" sz="18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2025 год</a:t>
                      </a:r>
                      <a:endParaRPr lang="ru-RU" sz="16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2026 год</a:t>
                      </a:r>
                      <a:endParaRPr lang="ru-RU" sz="16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2027 год</a:t>
                      </a:r>
                      <a:endParaRPr lang="ru-RU" sz="1600" dirty="0">
                        <a:latin typeface="Times New Roman" pitchFamily="18" charset="0"/>
                        <a:cs typeface="Times New Roman" pitchFamily="18" charset="0"/>
                      </a:endParaRPr>
                    </a:p>
                  </a:txBody>
                  <a:tcPr marT="45731" marB="45731"/>
                </a:tc>
              </a:tr>
              <a:tr h="405436">
                <a:tc vMerge="1">
                  <a:txBody>
                    <a:bodyPr/>
                    <a:lstStyle/>
                    <a:p>
                      <a:endParaRPr lang="ru-RU" dirty="0"/>
                    </a:p>
                  </a:txBody>
                  <a:tcPr/>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r>
              <a:tr h="755640">
                <a:tc>
                  <a:txBody>
                    <a:bodyPr/>
                    <a:lstStyle/>
                    <a:p>
                      <a:r>
                        <a:rPr lang="ru-RU" sz="1800" dirty="0" smtClean="0">
                          <a:latin typeface="Times New Roman" pitchFamily="18" charset="0"/>
                          <a:cs typeface="Times New Roman" pitchFamily="18" charset="0"/>
                        </a:rPr>
                        <a:t>ИТОГО, </a:t>
                      </a:r>
                      <a:r>
                        <a:rPr lang="ru-RU" sz="1400" dirty="0" smtClean="0">
                          <a:latin typeface="Times New Roman" pitchFamily="18" charset="0"/>
                          <a:cs typeface="Times New Roman" pitchFamily="18" charset="0"/>
                        </a:rPr>
                        <a:t>в том числе</a:t>
                      </a:r>
                      <a:endParaRPr lang="ru-RU" sz="14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20019,8</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15092,6</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14363,4</a:t>
                      </a:r>
                      <a:endParaRPr lang="ru-RU" sz="1800" dirty="0">
                        <a:latin typeface="Times New Roman" pitchFamily="18" charset="0"/>
                        <a:cs typeface="Times New Roman" pitchFamily="18" charset="0"/>
                      </a:endParaRPr>
                    </a:p>
                  </a:txBody>
                  <a:tcPr marT="45731" marB="45731"/>
                </a:tc>
              </a:tr>
              <a:tr h="869782">
                <a:tc>
                  <a:txBody>
                    <a:bodyPr/>
                    <a:lstStyle/>
                    <a:p>
                      <a:r>
                        <a:rPr lang="ru-RU" sz="1800" dirty="0" smtClean="0">
                          <a:latin typeface="Times New Roman" pitchFamily="18" charset="0"/>
                          <a:cs typeface="Times New Roman" pitchFamily="18" charset="0"/>
                        </a:rPr>
                        <a:t>Дотации</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15461,6</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14654,9</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14363,2</a:t>
                      </a:r>
                      <a:endParaRPr lang="ru-RU" sz="1800" dirty="0">
                        <a:latin typeface="Times New Roman" pitchFamily="18" charset="0"/>
                        <a:cs typeface="Times New Roman" pitchFamily="18" charset="0"/>
                      </a:endParaRPr>
                    </a:p>
                  </a:txBody>
                  <a:tcPr marT="45731" marB="45731"/>
                </a:tc>
              </a:tr>
              <a:tr h="869782">
                <a:tc>
                  <a:txBody>
                    <a:bodyPr/>
                    <a:lstStyle/>
                    <a:p>
                      <a:r>
                        <a:rPr lang="ru-RU" sz="1800" dirty="0" smtClean="0">
                          <a:latin typeface="Times New Roman" pitchFamily="18" charset="0"/>
                          <a:cs typeface="Times New Roman" pitchFamily="18" charset="0"/>
                        </a:rPr>
                        <a:t>Субвенции</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401,0</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437,7</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0,2</a:t>
                      </a:r>
                      <a:endParaRPr lang="ru-RU" sz="1800" dirty="0">
                        <a:latin typeface="Times New Roman" pitchFamily="18" charset="0"/>
                        <a:cs typeface="Times New Roman" pitchFamily="18" charset="0"/>
                      </a:endParaRPr>
                    </a:p>
                  </a:txBody>
                  <a:tcPr marT="45731" marB="45731"/>
                </a:tc>
              </a:tr>
              <a:tr h="9497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dirty="0" smtClean="0">
                          <a:latin typeface="Times New Roman" pitchFamily="18" charset="0"/>
                          <a:cs typeface="Times New Roman" pitchFamily="18" charset="0"/>
                        </a:rPr>
                        <a:t>Иные</a:t>
                      </a:r>
                      <a:r>
                        <a:rPr lang="ru-RU" sz="1800" baseline="0" dirty="0" smtClean="0">
                          <a:latin typeface="Times New Roman" pitchFamily="18" charset="0"/>
                          <a:cs typeface="Times New Roman" pitchFamily="18" charset="0"/>
                        </a:rPr>
                        <a:t> межбюджетные трансферты </a:t>
                      </a:r>
                      <a:r>
                        <a:rPr kumimoji="0" lang="ru-RU"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 том числе </a:t>
                      </a:r>
                    </a:p>
                    <a:p>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4157,2</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r>
              <a:tr h="1568827">
                <a:tc>
                  <a:txBody>
                    <a:bodyPr/>
                    <a:lstStyle/>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из бюджета района</a:t>
                      </a:r>
                    </a:p>
                    <a:p>
                      <a:r>
                        <a:rPr lang="ru-RU" sz="1400" dirty="0" smtClean="0">
                          <a:latin typeface="Times New Roman" pitchFamily="18" charset="0"/>
                          <a:cs typeface="Times New Roman" pitchFamily="18" charset="0"/>
                        </a:rPr>
                        <a:t> </a:t>
                      </a:r>
                    </a:p>
                    <a:p>
                      <a:endParaRPr lang="ru-RU" sz="1400" dirty="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664,1</a:t>
                      </a: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1bf095_resizedScaled_817to612.jpg"/>
          <p:cNvPicPr>
            <a:picLocks noChangeAspect="1"/>
          </p:cNvPicPr>
          <p:nvPr/>
        </p:nvPicPr>
        <p:blipFill>
          <a:blip r:embed="rId2" cstate="print"/>
          <a:stretch>
            <a:fillRect/>
          </a:stretch>
        </p:blipFill>
        <p:spPr>
          <a:xfrm>
            <a:off x="251520" y="1916832"/>
            <a:ext cx="4785305" cy="4585692"/>
          </a:xfrm>
          <a:prstGeom prst="snip1Rect">
            <a:avLst>
              <a:gd name="adj" fmla="val 50000"/>
            </a:avLst>
          </a:prstGeom>
          <a:effectLst>
            <a:softEdge rad="635000"/>
          </a:effectLst>
        </p:spPr>
      </p:pic>
      <p:sp>
        <p:nvSpPr>
          <p:cNvPr id="3" name="Прямоугольник 2"/>
          <p:cNvSpPr/>
          <p:nvPr/>
        </p:nvSpPr>
        <p:spPr>
          <a:xfrm>
            <a:off x="0" y="260649"/>
            <a:ext cx="9144000" cy="1200329"/>
          </a:xfrm>
          <a:prstGeom prst="rect">
            <a:avLst/>
          </a:prstGeom>
          <a:noFill/>
        </p:spPr>
        <p:txBody>
          <a:bodyPr>
            <a:spAutoFit/>
          </a:bodyPr>
          <a:lstStyle/>
          <a:p>
            <a:pPr algn="ctr">
              <a:lnSpc>
                <a:spcPct val="200000"/>
              </a:lnSpc>
              <a:defRPr/>
            </a:pPr>
            <a:r>
              <a:rPr lang="ru-RU"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Налог на доходы физических </a:t>
            </a:r>
            <a:r>
              <a:rPr lang="ru-RU"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лиц 2025 г.</a:t>
            </a:r>
            <a:endParaRPr lang="ru-RU"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Прямоугольник 5"/>
          <p:cNvSpPr/>
          <p:nvPr/>
        </p:nvSpPr>
        <p:spPr>
          <a:xfrm>
            <a:off x="4644007" y="3140968"/>
            <a:ext cx="4176465" cy="1631216"/>
          </a:xfrm>
          <a:prstGeom prst="rect">
            <a:avLst/>
          </a:prstGeom>
          <a:noFill/>
        </p:spPr>
        <p:txBody>
          <a:bodyPr wrap="square">
            <a:spAutoFit/>
          </a:bodyPr>
          <a:lstStyle/>
          <a:p>
            <a:pPr algn="ctr">
              <a:defRPr/>
            </a:pPr>
            <a:r>
              <a:rPr lang="ru-RU"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13,1%</a:t>
            </a:r>
            <a:endParaRPr lang="ru-RU"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от собственных доходов </a:t>
            </a:r>
          </a:p>
        </p:txBody>
      </p:sp>
      <p:sp>
        <p:nvSpPr>
          <p:cNvPr id="7" name="Прямоугольник 6"/>
          <p:cNvSpPr/>
          <p:nvPr/>
        </p:nvSpPr>
        <p:spPr>
          <a:xfrm>
            <a:off x="251520" y="1412776"/>
            <a:ext cx="8640960" cy="83099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40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976,0 </a:t>
            </a:r>
            <a:r>
              <a:rPr lang="ru-RU" sz="40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тыс.руб</a:t>
            </a:r>
            <a:r>
              <a:rPr lang="ru-RU" sz="48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1bf095_resizedScaled_817to612.jpg"/>
          <p:cNvPicPr>
            <a:picLocks noChangeAspect="1"/>
          </p:cNvPicPr>
          <p:nvPr/>
        </p:nvPicPr>
        <p:blipFill>
          <a:blip r:embed="rId2" cstate="print"/>
          <a:stretch>
            <a:fillRect/>
          </a:stretch>
        </p:blipFill>
        <p:spPr>
          <a:xfrm>
            <a:off x="251520" y="1916832"/>
            <a:ext cx="4785305" cy="4585692"/>
          </a:xfrm>
          <a:prstGeom prst="snip1Rect">
            <a:avLst>
              <a:gd name="adj" fmla="val 50000"/>
            </a:avLst>
          </a:prstGeom>
          <a:effectLst>
            <a:softEdge rad="635000"/>
          </a:effectLst>
        </p:spPr>
      </p:pic>
      <p:sp>
        <p:nvSpPr>
          <p:cNvPr id="3" name="Прямоугольник 2"/>
          <p:cNvSpPr/>
          <p:nvPr/>
        </p:nvSpPr>
        <p:spPr>
          <a:xfrm>
            <a:off x="0" y="260649"/>
            <a:ext cx="9144000" cy="1031501"/>
          </a:xfrm>
          <a:prstGeom prst="rect">
            <a:avLst/>
          </a:prstGeom>
          <a:noFill/>
        </p:spPr>
        <p:txBody>
          <a:bodyPr>
            <a:spAutoFit/>
          </a:bodyPr>
          <a:lstStyle/>
          <a:p>
            <a:pPr algn="ctr">
              <a:lnSpc>
                <a:spcPct val="200000"/>
              </a:lnSpc>
              <a:defRPr/>
            </a:pPr>
            <a:r>
              <a:rPr lang="ru-RU" sz="3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Налог на доходы физических </a:t>
            </a:r>
            <a:r>
              <a:rPr lang="ru-RU" sz="3600"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лиц 2026 г.</a:t>
            </a:r>
            <a:endParaRPr lang="ru-RU" sz="3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Прямоугольник 5"/>
          <p:cNvSpPr/>
          <p:nvPr/>
        </p:nvSpPr>
        <p:spPr>
          <a:xfrm>
            <a:off x="4644007" y="3140968"/>
            <a:ext cx="4176465" cy="1631216"/>
          </a:xfrm>
          <a:prstGeom prst="rect">
            <a:avLst/>
          </a:prstGeom>
          <a:noFill/>
        </p:spPr>
        <p:txBody>
          <a:bodyPr wrap="square">
            <a:spAutoFit/>
          </a:bodyPr>
          <a:lstStyle/>
          <a:p>
            <a:pPr algn="ctr">
              <a:defRPr/>
            </a:pPr>
            <a:r>
              <a:rPr lang="ru-RU"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13,1%</a:t>
            </a:r>
            <a:endParaRPr lang="ru-RU"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от собственных доходов </a:t>
            </a:r>
          </a:p>
        </p:txBody>
      </p:sp>
      <p:sp>
        <p:nvSpPr>
          <p:cNvPr id="7" name="Прямоугольник 6"/>
          <p:cNvSpPr/>
          <p:nvPr/>
        </p:nvSpPr>
        <p:spPr>
          <a:xfrm>
            <a:off x="251520" y="1412776"/>
            <a:ext cx="8640960" cy="83099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40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993,0тыс.руб</a:t>
            </a:r>
            <a:r>
              <a:rPr lang="ru-RU" sz="48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580187290"/>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1bf095_resizedScaled_817to612.jpg"/>
          <p:cNvPicPr>
            <a:picLocks noChangeAspect="1"/>
          </p:cNvPicPr>
          <p:nvPr/>
        </p:nvPicPr>
        <p:blipFill>
          <a:blip r:embed="rId2" cstate="print"/>
          <a:stretch>
            <a:fillRect/>
          </a:stretch>
        </p:blipFill>
        <p:spPr>
          <a:xfrm>
            <a:off x="251520" y="1916832"/>
            <a:ext cx="4785305" cy="4585692"/>
          </a:xfrm>
          <a:prstGeom prst="snip1Rect">
            <a:avLst>
              <a:gd name="adj" fmla="val 50000"/>
            </a:avLst>
          </a:prstGeom>
          <a:effectLst>
            <a:softEdge rad="635000"/>
          </a:effectLst>
        </p:spPr>
      </p:pic>
      <p:sp>
        <p:nvSpPr>
          <p:cNvPr id="3" name="Прямоугольник 2"/>
          <p:cNvSpPr/>
          <p:nvPr/>
        </p:nvSpPr>
        <p:spPr>
          <a:xfrm>
            <a:off x="0" y="260649"/>
            <a:ext cx="9144000" cy="1031501"/>
          </a:xfrm>
          <a:prstGeom prst="rect">
            <a:avLst/>
          </a:prstGeom>
          <a:noFill/>
        </p:spPr>
        <p:txBody>
          <a:bodyPr>
            <a:spAutoFit/>
          </a:bodyPr>
          <a:lstStyle/>
          <a:p>
            <a:pPr algn="ctr">
              <a:lnSpc>
                <a:spcPct val="200000"/>
              </a:lnSpc>
              <a:defRPr/>
            </a:pPr>
            <a:r>
              <a:rPr lang="ru-RU" sz="36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Times New Roman" pitchFamily="18" charset="0"/>
                <a:cs typeface="Times New Roman" pitchFamily="18" charset="0"/>
              </a:rPr>
              <a:t>Налог на доходы физических </a:t>
            </a:r>
            <a:r>
              <a:rPr lang="ru-RU" sz="3600" b="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Times New Roman" pitchFamily="18" charset="0"/>
                <a:cs typeface="Times New Roman" pitchFamily="18" charset="0"/>
              </a:rPr>
              <a:t>лиц 2027 г.</a:t>
            </a:r>
            <a:endParaRPr lang="ru-RU" sz="36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Прямоугольник 5"/>
          <p:cNvSpPr/>
          <p:nvPr/>
        </p:nvSpPr>
        <p:spPr>
          <a:xfrm>
            <a:off x="4644007" y="3140968"/>
            <a:ext cx="4176465" cy="1631216"/>
          </a:xfrm>
          <a:prstGeom prst="rect">
            <a:avLst/>
          </a:prstGeom>
          <a:noFill/>
        </p:spPr>
        <p:txBody>
          <a:bodyPr wrap="square">
            <a:spAutoFit/>
          </a:bodyPr>
          <a:lstStyle/>
          <a:p>
            <a:pPr algn="ctr">
              <a:defRPr/>
            </a:pPr>
            <a:r>
              <a:rPr lang="ru-RU"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13,1%</a:t>
            </a:r>
            <a:endParaRPr lang="ru-RU"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от собственных доходов </a:t>
            </a:r>
          </a:p>
        </p:txBody>
      </p:sp>
      <p:sp>
        <p:nvSpPr>
          <p:cNvPr id="7" name="Прямоугольник 6"/>
          <p:cNvSpPr/>
          <p:nvPr/>
        </p:nvSpPr>
        <p:spPr>
          <a:xfrm>
            <a:off x="251520" y="1412776"/>
            <a:ext cx="8640960" cy="83099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40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1007,9 </a:t>
            </a:r>
            <a:r>
              <a:rPr lang="ru-RU" sz="4000" b="1" spc="150" dirty="0" err="1"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тыс.руб</a:t>
            </a:r>
            <a:r>
              <a:rPr lang="ru-RU" sz="48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177525333"/>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439972652general_pages_i50245_socialno_nezashchishchennye_jiteli_syol_marksovskogo_raiona_poluchili_lgoty_po_zemelnomu_nalogu.jpg"/>
          <p:cNvPicPr>
            <a:picLocks noChangeAspect="1"/>
          </p:cNvPicPr>
          <p:nvPr/>
        </p:nvPicPr>
        <p:blipFill>
          <a:blip r:embed="rId2" cstate="print">
            <a:duotone>
              <a:schemeClr val="accent2">
                <a:shade val="45000"/>
                <a:satMod val="135000"/>
              </a:schemeClr>
              <a:prstClr val="white"/>
            </a:duotone>
            <a:lum bright="10000"/>
          </a:blip>
          <a:stretch>
            <a:fillRect/>
          </a:stretch>
        </p:blipFill>
        <p:spPr>
          <a:xfrm>
            <a:off x="0" y="1412776"/>
            <a:ext cx="9144000" cy="5445224"/>
          </a:xfrm>
          <a:prstGeom prst="rect">
            <a:avLst/>
          </a:prstGeom>
          <a:effectLst>
            <a:softEdge rad="635000"/>
          </a:effectLst>
        </p:spPr>
      </p:pic>
      <p:sp>
        <p:nvSpPr>
          <p:cNvPr id="2" name="Прямоугольник 1"/>
          <p:cNvSpPr/>
          <p:nvPr/>
        </p:nvSpPr>
        <p:spPr>
          <a:xfrm>
            <a:off x="683568" y="404664"/>
            <a:ext cx="7560840" cy="923330"/>
          </a:xfrm>
          <a:prstGeom prst="rect">
            <a:avLst/>
          </a:prstGeom>
          <a:noFill/>
        </p:spPr>
        <p:txBody>
          <a:bodyPr>
            <a:spAutoFit/>
          </a:bodyPr>
          <a:lstStyle/>
          <a:p>
            <a:pPr algn="ctr">
              <a:defRPr/>
            </a:pP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Земельный</a:t>
            </a:r>
            <a:r>
              <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 </a:t>
            </a: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налог</a:t>
            </a:r>
            <a:endPar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pic>
        <p:nvPicPr>
          <p:cNvPr id="23557" name="Рисунок 5" descr="9tsWejio7bM.jpg"/>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59113" y="4076700"/>
            <a:ext cx="29146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597401" y="1327994"/>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2025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6136,3 </a:t>
            </a:r>
            <a:r>
              <a:rPr lang="ru-RU" sz="40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9" name="Прямоугольник 8"/>
          <p:cNvSpPr/>
          <p:nvPr/>
        </p:nvSpPr>
        <p:spPr>
          <a:xfrm>
            <a:off x="1817539" y="2026087"/>
            <a:ext cx="7002933"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2026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6245,9 </a:t>
            </a:r>
            <a:r>
              <a:rPr lang="ru-RU" sz="40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10" name="Прямоугольник 9"/>
          <p:cNvSpPr/>
          <p:nvPr/>
        </p:nvSpPr>
        <p:spPr>
          <a:xfrm>
            <a:off x="2340038" y="2733973"/>
            <a:ext cx="662445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2027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6366,5 </a:t>
            </a:r>
            <a:r>
              <a:rPr lang="ru-RU" sz="40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original.jpg"/>
          <p:cNvPicPr>
            <a:picLocks noChangeAspect="1"/>
          </p:cNvPicPr>
          <p:nvPr/>
        </p:nvPicPr>
        <p:blipFill>
          <a:blip r:embed="rId2" cstate="print">
            <a:duotone>
              <a:schemeClr val="accent6">
                <a:shade val="45000"/>
                <a:satMod val="135000"/>
              </a:schemeClr>
              <a:prstClr val="white"/>
            </a:duotone>
          </a:blip>
          <a:stretch>
            <a:fillRect/>
          </a:stretch>
        </p:blipFill>
        <p:spPr>
          <a:xfrm>
            <a:off x="0" y="692697"/>
            <a:ext cx="9144000" cy="6165304"/>
          </a:xfrm>
          <a:prstGeom prst="rect">
            <a:avLst/>
          </a:prstGeom>
          <a:effectLst>
            <a:softEdge rad="635000"/>
          </a:effectLst>
        </p:spPr>
      </p:pic>
      <p:sp>
        <p:nvSpPr>
          <p:cNvPr id="2" name="Прямоугольник 1"/>
          <p:cNvSpPr/>
          <p:nvPr/>
        </p:nvSpPr>
        <p:spPr>
          <a:xfrm>
            <a:off x="1315445" y="260648"/>
            <a:ext cx="6696257" cy="1754326"/>
          </a:xfrm>
          <a:prstGeom prst="rect">
            <a:avLst/>
          </a:prstGeom>
          <a:solidFill>
            <a:schemeClr val="lt1">
              <a:alpha val="63000"/>
            </a:schemeClr>
          </a:solidFill>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5400" b="1" dirty="0">
                <a:ln w="50800"/>
                <a:solidFill>
                  <a:srgbClr val="0070C0"/>
                </a:solidFill>
                <a:latin typeface="Times New Roman" pitchFamily="18" charset="0"/>
                <a:cs typeface="Times New Roman" pitchFamily="18" charset="0"/>
              </a:rPr>
              <a:t>Налог на имущество</a:t>
            </a:r>
          </a:p>
          <a:p>
            <a:pPr algn="ctr">
              <a:defRPr/>
            </a:pPr>
            <a:r>
              <a:rPr lang="ru-RU" sz="5400" b="1" dirty="0">
                <a:ln w="50800"/>
                <a:solidFill>
                  <a:srgbClr val="0070C0"/>
                </a:solidFill>
                <a:latin typeface="Times New Roman" pitchFamily="18" charset="0"/>
                <a:cs typeface="Times New Roman" pitchFamily="18" charset="0"/>
              </a:rPr>
              <a:t> физических лиц</a:t>
            </a:r>
          </a:p>
        </p:txBody>
      </p:sp>
      <p:sp>
        <p:nvSpPr>
          <p:cNvPr id="4" name="Прямоугольник 3"/>
          <p:cNvSpPr/>
          <p:nvPr/>
        </p:nvSpPr>
        <p:spPr>
          <a:xfrm>
            <a:off x="323528" y="450912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2025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252,0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5" name="Прямоугольник 4"/>
          <p:cNvSpPr/>
          <p:nvPr/>
        </p:nvSpPr>
        <p:spPr>
          <a:xfrm>
            <a:off x="683568" y="522920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2026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252,0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6" name="Прямоугольник 5"/>
          <p:cNvSpPr/>
          <p:nvPr/>
        </p:nvSpPr>
        <p:spPr>
          <a:xfrm>
            <a:off x="1115616" y="594928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2027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252,0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10928"/>
            <a:ext cx="8280920" cy="2585323"/>
          </a:xfrm>
          <a:prstGeom prst="rect">
            <a:avLst/>
          </a:prstGeom>
          <a:solidFill>
            <a:schemeClr val="lt1">
              <a:alpha val="63000"/>
            </a:schemeClr>
          </a:solidFill>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5400" b="1" dirty="0">
                <a:ln w="50800"/>
                <a:solidFill>
                  <a:srgbClr val="0070C0"/>
                </a:solidFill>
                <a:latin typeface="Times New Roman" pitchFamily="18" charset="0"/>
                <a:cs typeface="Times New Roman" pitchFamily="18" charset="0"/>
              </a:rPr>
              <a:t>Единый сельскохозяйственный налог </a:t>
            </a:r>
          </a:p>
        </p:txBody>
      </p:sp>
      <p:sp>
        <p:nvSpPr>
          <p:cNvPr id="8" name="Прямоугольник 7"/>
          <p:cNvSpPr/>
          <p:nvPr/>
        </p:nvSpPr>
        <p:spPr>
          <a:xfrm>
            <a:off x="3491345" y="3294425"/>
            <a:ext cx="5401136" cy="707886"/>
          </a:xfrm>
          <a:prstGeom prst="rect">
            <a:avLst/>
          </a:prstGeom>
          <a:noFill/>
        </p:spPr>
        <p:txBody>
          <a:bodyPr wrap="square">
            <a:spAutoFit/>
          </a:bodyPr>
          <a:lstStyle/>
          <a:p>
            <a:pPr algn="ctr">
              <a:defRPr/>
            </a:pP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2025 – </a:t>
            </a: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10,0 </a:t>
            </a:r>
            <a:r>
              <a:rPr lang="ru-RU" sz="4000" b="1" dirty="0" err="1"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тыс.руб</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a:t>
            </a:r>
          </a:p>
        </p:txBody>
      </p:sp>
      <p:pic>
        <p:nvPicPr>
          <p:cNvPr id="2150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84984"/>
            <a:ext cx="3048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15543" y="4081331"/>
            <a:ext cx="5376937" cy="707886"/>
          </a:xfrm>
          <a:prstGeom prst="rect">
            <a:avLst/>
          </a:prstGeom>
        </p:spPr>
        <p:txBody>
          <a:bodyPr wrap="square">
            <a:spAutoFit/>
          </a:bodyPr>
          <a:lstStyle/>
          <a:p>
            <a:pPr lvl="0" algn="ctr">
              <a:defRPr/>
            </a:pP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2026 </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 </a:t>
            </a: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0,0 </a:t>
            </a:r>
            <a:r>
              <a:rPr lang="ru-RU" sz="4000" b="1" dirty="0" err="1"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тыс.руб</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5" name="Прямоугольник 4"/>
          <p:cNvSpPr/>
          <p:nvPr/>
        </p:nvSpPr>
        <p:spPr>
          <a:xfrm>
            <a:off x="3515543" y="4798658"/>
            <a:ext cx="5376937" cy="707886"/>
          </a:xfrm>
          <a:prstGeom prst="rect">
            <a:avLst/>
          </a:prstGeom>
        </p:spPr>
        <p:txBody>
          <a:bodyPr wrap="square">
            <a:spAutoFit/>
          </a:bodyPr>
          <a:lstStyle/>
          <a:p>
            <a:pPr lvl="0" algn="ctr">
              <a:defRPr/>
            </a:pP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2027 </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 </a:t>
            </a: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0,0 </a:t>
            </a:r>
            <a:r>
              <a:rPr lang="ru-RU" sz="4000" b="1" dirty="0" err="1"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тыс.руб</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3"/>
          <p:cNvSpPr>
            <a:spLocks noChangeArrowheads="1"/>
          </p:cNvSpPr>
          <p:nvPr/>
        </p:nvSpPr>
        <p:spPr bwMode="auto">
          <a:xfrm>
            <a:off x="1908175" y="549275"/>
            <a:ext cx="5327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b="1" i="1" dirty="0">
                <a:solidFill>
                  <a:srgbClr val="FFFF00"/>
                </a:solidFill>
              </a:rPr>
              <a:t>Уважаемые жители </a:t>
            </a:r>
          </a:p>
          <a:p>
            <a:pPr algn="ctr"/>
            <a:r>
              <a:rPr lang="ru-RU" b="1" i="1" dirty="0" err="1" smtClean="0">
                <a:solidFill>
                  <a:srgbClr val="FFFF00"/>
                </a:solidFill>
              </a:rPr>
              <a:t>Комиссаровского</a:t>
            </a:r>
            <a:r>
              <a:rPr lang="ru-RU" b="1" i="1" dirty="0" smtClean="0">
                <a:solidFill>
                  <a:srgbClr val="FFFF00"/>
                </a:solidFill>
              </a:rPr>
              <a:t>  </a:t>
            </a:r>
            <a:r>
              <a:rPr lang="ru-RU" b="1" i="1" dirty="0" smtClean="0">
                <a:solidFill>
                  <a:srgbClr val="FFFF00"/>
                </a:solidFill>
              </a:rPr>
              <a:t>сельского </a:t>
            </a:r>
            <a:r>
              <a:rPr lang="ru-RU" b="1" i="1" dirty="0">
                <a:solidFill>
                  <a:srgbClr val="FFFF00"/>
                </a:solidFill>
              </a:rPr>
              <a:t>поселения!</a:t>
            </a:r>
            <a:endParaRPr lang="ru-RU" b="1" dirty="0">
              <a:solidFill>
                <a:srgbClr val="FFFF00"/>
              </a:solidFill>
            </a:endParaRPr>
          </a:p>
        </p:txBody>
      </p:sp>
      <p:sp>
        <p:nvSpPr>
          <p:cNvPr id="7171" name="Прямоугольник 4"/>
          <p:cNvSpPr>
            <a:spLocks noChangeArrowheads="1"/>
          </p:cNvSpPr>
          <p:nvPr/>
        </p:nvSpPr>
        <p:spPr bwMode="auto">
          <a:xfrm>
            <a:off x="395288" y="1341438"/>
            <a:ext cx="86407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600" b="1" dirty="0">
                <a:latin typeface="Times New Roman" pitchFamily="18" charset="0"/>
                <a:cs typeface="Times New Roman" pitchFamily="18" charset="0"/>
              </a:rPr>
              <a:t>Эффективное, ответственное и прозрачное управление муниципальными финансами </a:t>
            </a:r>
            <a:r>
              <a:rPr lang="ru-RU" sz="1600" b="1" dirty="0" err="1" smtClean="0">
                <a:latin typeface="Times New Roman" pitchFamily="18" charset="0"/>
                <a:cs typeface="Times New Roman" pitchFamily="18" charset="0"/>
              </a:rPr>
              <a:t>Комиссаровского</a:t>
            </a: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сельского поселения является базовым условием достижения стратегических целей социально-экономического развития нашего сельского поселения. Одной из ключевых задач бюджетной политики </a:t>
            </a:r>
            <a:r>
              <a:rPr lang="ru-RU" sz="1600" b="1" dirty="0" err="1" smtClean="0">
                <a:solidFill>
                  <a:prstClr val="white"/>
                </a:solidFill>
                <a:latin typeface="Times New Roman" pitchFamily="18" charset="0"/>
                <a:cs typeface="Times New Roman" pitchFamily="18" charset="0"/>
              </a:rPr>
              <a:t>Комиссаровского</a:t>
            </a:r>
            <a:r>
              <a:rPr lang="ru-RU" sz="1600" b="1" dirty="0" smtClean="0">
                <a:solidFill>
                  <a:prstClr val="white"/>
                </a:solidFill>
                <a:latin typeface="Times New Roman" pitchFamily="18" charset="0"/>
                <a:cs typeface="Times New Roman" pitchFamily="18" charset="0"/>
              </a:rPr>
              <a:t> </a:t>
            </a:r>
            <a:r>
              <a:rPr lang="ru-RU" sz="1600" b="1" dirty="0" smtClean="0">
                <a:latin typeface="Times New Roman" pitchFamily="18" charset="0"/>
                <a:cs typeface="Times New Roman" pitchFamily="18" charset="0"/>
              </a:rPr>
              <a:t>сельского </a:t>
            </a:r>
            <a:r>
              <a:rPr lang="ru-RU" sz="1600" b="1" dirty="0">
                <a:latin typeface="Times New Roman" pitchFamily="18" charset="0"/>
                <a:cs typeface="Times New Roman" pitchFamily="18" charset="0"/>
              </a:rPr>
              <a:t>поселения на </a:t>
            </a:r>
            <a:r>
              <a:rPr lang="ru-RU" sz="1600" b="1" dirty="0" smtClean="0">
                <a:latin typeface="Times New Roman" pitchFamily="18" charset="0"/>
                <a:cs typeface="Times New Roman" pitchFamily="18" charset="0"/>
              </a:rPr>
              <a:t>2025-2027 годы </a:t>
            </a:r>
            <a:r>
              <a:rPr lang="ru-RU" sz="1600" b="1" dirty="0">
                <a:latin typeface="Times New Roman" pitchFamily="18" charset="0"/>
                <a:cs typeface="Times New Roman" pitchFamily="18" charset="0"/>
              </a:rPr>
              <a:t>является обеспечение прозрачности и открытости бюджетного процесса.</a:t>
            </a:r>
          </a:p>
          <a:p>
            <a:pPr algn="just"/>
            <a:r>
              <a:rPr lang="ru-RU" sz="1600" b="1" dirty="0">
                <a:latin typeface="Times New Roman" pitchFamily="18" charset="0"/>
                <a:cs typeface="Times New Roman" pitchFamily="18" charset="0"/>
              </a:rPr>
              <a:t>	Для привлечения большего количества жителей поселения к участию в обсуждении вопросов формирования бюджета </a:t>
            </a:r>
            <a:r>
              <a:rPr lang="ru-RU" sz="1600" b="1" dirty="0" err="1" smtClean="0">
                <a:solidFill>
                  <a:prstClr val="white"/>
                </a:solidFill>
                <a:latin typeface="Times New Roman" pitchFamily="18" charset="0"/>
                <a:cs typeface="Times New Roman" pitchFamily="18" charset="0"/>
              </a:rPr>
              <a:t>Комиссаровского</a:t>
            </a:r>
            <a:r>
              <a:rPr lang="ru-RU" sz="1600" b="1" dirty="0" smtClean="0">
                <a:solidFill>
                  <a:prstClr val="white"/>
                </a:solidFill>
                <a:latin typeface="Times New Roman" pitchFamily="18" charset="0"/>
                <a:cs typeface="Times New Roman" pitchFamily="18" charset="0"/>
              </a:rPr>
              <a:t> </a:t>
            </a:r>
            <a:r>
              <a:rPr lang="ru-RU" sz="1600" b="1" dirty="0" smtClean="0">
                <a:latin typeface="Times New Roman" pitchFamily="18" charset="0"/>
                <a:cs typeface="Times New Roman" pitchFamily="18" charset="0"/>
              </a:rPr>
              <a:t>сельского </a:t>
            </a:r>
            <a:r>
              <a:rPr lang="ru-RU" sz="1600" b="1" dirty="0">
                <a:latin typeface="Times New Roman" pitchFamily="18" charset="0"/>
                <a:cs typeface="Times New Roman" pitchFamily="18" charset="0"/>
              </a:rPr>
              <a:t>поселения </a:t>
            </a:r>
            <a:r>
              <a:rPr lang="ru-RU" sz="1600" b="1" dirty="0" smtClean="0">
                <a:latin typeface="Times New Roman" pitchFamily="18" charset="0"/>
                <a:cs typeface="Times New Roman" pitchFamily="18" charset="0"/>
              </a:rPr>
              <a:t>Красносулинского района </a:t>
            </a:r>
            <a:r>
              <a:rPr lang="ru-RU" sz="1600" b="1" dirty="0">
                <a:latin typeface="Times New Roman" pitchFamily="18" charset="0"/>
                <a:cs typeface="Times New Roman" pitchFamily="18" charset="0"/>
              </a:rPr>
              <a:t>и его исполнения разработан «Бюджет для граждан». «Бюджет для граждан» предназначен, прежде всего, для жителей, не обладающих специальными знаниями в сфере бюджетного законодательства. Информация, размещаемая в разделе «Бюджет для граждан», в доступной форме знакомит граждан с основными целями, задачами и приоритетными направлениями бюджетной политики </a:t>
            </a:r>
            <a:r>
              <a:rPr lang="ru-RU" sz="1600" b="1" dirty="0" err="1" smtClean="0">
                <a:solidFill>
                  <a:prstClr val="white"/>
                </a:solidFill>
                <a:latin typeface="Times New Roman" pitchFamily="18" charset="0"/>
                <a:cs typeface="Times New Roman" pitchFamily="18" charset="0"/>
              </a:rPr>
              <a:t>Комиссаровского</a:t>
            </a:r>
            <a:r>
              <a:rPr lang="ru-RU" sz="1600" b="1" dirty="0" smtClean="0">
                <a:solidFill>
                  <a:prstClr val="white"/>
                </a:solidFill>
                <a:latin typeface="Times New Roman" pitchFamily="18" charset="0"/>
                <a:cs typeface="Times New Roman" pitchFamily="18" charset="0"/>
              </a:rPr>
              <a:t> </a:t>
            </a:r>
            <a:r>
              <a:rPr lang="ru-RU" sz="1600" b="1" dirty="0" smtClean="0">
                <a:latin typeface="Times New Roman" pitchFamily="18" charset="0"/>
                <a:cs typeface="Times New Roman" pitchFamily="18" charset="0"/>
              </a:rPr>
              <a:t>сельского </a:t>
            </a:r>
            <a:r>
              <a:rPr lang="ru-RU" sz="1600" b="1" dirty="0">
                <a:latin typeface="Times New Roman" pitchFamily="18" charset="0"/>
                <a:cs typeface="Times New Roman" pitchFamily="18" charset="0"/>
              </a:rPr>
              <a:t>поселения, с основными характеристиками бюджета поселения и результатами его исполнения.</a:t>
            </a:r>
          </a:p>
          <a:p>
            <a:pPr algn="just"/>
            <a:r>
              <a:rPr lang="ru-RU" sz="1600" b="1" dirty="0">
                <a:latin typeface="Times New Roman" pitchFamily="18" charset="0"/>
                <a:cs typeface="Times New Roman" pitchFamily="18" charset="0"/>
              </a:rPr>
              <a:t>        	Надеемся, что представление бюджета и бюджетного процесса в понятной для жителей форме повысит уровень общественного участия граждан в бюджетном процессе </a:t>
            </a:r>
            <a:r>
              <a:rPr lang="ru-RU" sz="1600" b="1" dirty="0">
                <a:solidFill>
                  <a:prstClr val="white"/>
                </a:solidFill>
                <a:latin typeface="Times New Roman" pitchFamily="18" charset="0"/>
                <a:cs typeface="Times New Roman" pitchFamily="18" charset="0"/>
              </a:rPr>
              <a:t>Михайловского </a:t>
            </a:r>
            <a:r>
              <a:rPr lang="ru-RU" sz="1600" b="1" dirty="0" smtClean="0">
                <a:latin typeface="Times New Roman" pitchFamily="18" charset="0"/>
                <a:cs typeface="Times New Roman" pitchFamily="18" charset="0"/>
              </a:rPr>
              <a:t>сельского </a:t>
            </a:r>
            <a:r>
              <a:rPr lang="ru-RU" sz="1600" b="1" dirty="0">
                <a:latin typeface="Times New Roman" pitchFamily="18" charset="0"/>
                <a:cs typeface="Times New Roman" pitchFamily="18" charset="0"/>
              </a:rPr>
              <a:t>поселения. </a:t>
            </a:r>
          </a:p>
          <a:p>
            <a:pPr algn="just"/>
            <a:r>
              <a:rPr lang="ru-RU" sz="1600" b="1" dirty="0">
                <a:latin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20151030034752бюджет.jpg"/>
          <p:cNvPicPr>
            <a:picLocks noChangeAspect="1"/>
          </p:cNvPicPr>
          <p:nvPr/>
        </p:nvPicPr>
        <p:blipFill>
          <a:blip r:embed="rId2" cstate="print"/>
          <a:stretch>
            <a:fillRect/>
          </a:stretch>
        </p:blipFill>
        <p:spPr>
          <a:xfrm>
            <a:off x="-1604" y="1484784"/>
            <a:ext cx="9144000" cy="5138777"/>
          </a:xfrm>
          <a:prstGeom prst="rect">
            <a:avLst/>
          </a:prstGeom>
          <a:effectLst>
            <a:softEdge rad="317500"/>
          </a:effectLst>
        </p:spPr>
      </p:pic>
      <p:sp>
        <p:nvSpPr>
          <p:cNvPr id="20483"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r>
              <a:rPr lang="ru-RU" sz="1400" b="1">
                <a:latin typeface="Times New Roman" pitchFamily="18" charset="0"/>
                <a:ea typeface="Calibri" pitchFamily="34" charset="0"/>
                <a:cs typeface="Times New Roman" pitchFamily="18" charset="0"/>
              </a:rPr>
              <a:t>	</a:t>
            </a:r>
            <a:endParaRPr lang="ru-RU" sz="800">
              <a:cs typeface="Arial" charset="0"/>
            </a:endParaRPr>
          </a:p>
          <a:p>
            <a:endParaRPr lang="ru-RU">
              <a:cs typeface="Arial" charset="0"/>
            </a:endParaRPr>
          </a:p>
        </p:txBody>
      </p:sp>
      <p:sp>
        <p:nvSpPr>
          <p:cNvPr id="20484" name="Rectangle 3"/>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a:cs typeface="Arial" charset="0"/>
            </a:endParaRPr>
          </a:p>
        </p:txBody>
      </p:sp>
      <p:sp>
        <p:nvSpPr>
          <p:cNvPr id="20485" name="AutoShape 4"/>
          <p:cNvSpPr>
            <a:spLocks noChangeArrowheads="1"/>
          </p:cNvSpPr>
          <p:nvPr/>
        </p:nvSpPr>
        <p:spPr bwMode="auto">
          <a:xfrm>
            <a:off x="611188" y="260350"/>
            <a:ext cx="7993062" cy="1368425"/>
          </a:xfrm>
          <a:prstGeom prst="foldedCorner">
            <a:avLst>
              <a:gd name="adj" fmla="val 50000"/>
            </a:avLst>
          </a:prstGeom>
          <a:gradFill rotWithShape="1">
            <a:gsLst>
              <a:gs pos="0">
                <a:srgbClr val="FDE9D9"/>
              </a:gs>
              <a:gs pos="100000">
                <a:srgbClr val="FFFFFF">
                  <a:alpha val="71999"/>
                </a:srgbClr>
              </a:gs>
            </a:gsLst>
            <a:lin ang="5400000" scaled="1"/>
          </a:gradFill>
          <a:ln w="9525">
            <a:solidFill>
              <a:srgbClr val="943634"/>
            </a:solidFill>
            <a:miter lim="800000"/>
            <a:headEnd/>
            <a:tailEnd/>
          </a:ln>
        </p:spPr>
        <p:txBody>
          <a:bodyPr/>
          <a:lstStyle/>
          <a:p>
            <a:pPr algn="ctr" eaLnBrk="1" hangingPunct="1">
              <a:spcAft>
                <a:spcPts val="1000"/>
              </a:spcAft>
            </a:pPr>
            <a:r>
              <a:rPr lang="ru-RU" sz="3600" b="1" dirty="0" smtClean="0">
                <a:solidFill>
                  <a:srgbClr val="C00000"/>
                </a:solidFill>
                <a:latin typeface="Times New Roman" pitchFamily="18" charset="0"/>
                <a:cs typeface="Times New Roman" pitchFamily="18" charset="0"/>
              </a:rPr>
              <a:t>Расходы бюджета</a:t>
            </a:r>
            <a:endParaRPr lang="ru-RU" sz="3600" b="1" dirty="0">
              <a:solidFill>
                <a:srgbClr val="C00000"/>
              </a:solidFill>
              <a:latin typeface="Times New Roman" pitchFamily="18" charset="0"/>
              <a:cs typeface="Times New Roman" pitchFamily="18" charset="0"/>
            </a:endParaRPr>
          </a:p>
          <a:p>
            <a:pPr algn="ctr" eaLnBrk="1" hangingPunct="1">
              <a:spcAft>
                <a:spcPts val="1000"/>
              </a:spcAft>
            </a:pPr>
            <a:r>
              <a:rPr lang="ru-RU" sz="2800" b="1" dirty="0" err="1" smtClean="0">
                <a:solidFill>
                  <a:srgbClr val="C00000"/>
                </a:solidFill>
                <a:latin typeface="Times New Roman" pitchFamily="18" charset="0"/>
                <a:cs typeface="Times New Roman" pitchFamily="18" charset="0"/>
              </a:rPr>
              <a:t>Комиссаровского</a:t>
            </a:r>
            <a:r>
              <a:rPr lang="ru-RU" sz="2800" b="1" dirty="0" smtClean="0">
                <a:solidFill>
                  <a:srgbClr val="C00000"/>
                </a:solidFill>
                <a:latin typeface="Times New Roman" pitchFamily="18" charset="0"/>
                <a:cs typeface="Times New Roman" pitchFamily="18" charset="0"/>
              </a:rPr>
              <a:t> </a:t>
            </a:r>
            <a:r>
              <a:rPr lang="ru-RU" sz="2800" b="1" dirty="0">
                <a:solidFill>
                  <a:srgbClr val="C00000"/>
                </a:solidFill>
                <a:latin typeface="Times New Roman" pitchFamily="18" charset="0"/>
                <a:cs typeface="Times New Roman" pitchFamily="18" charset="0"/>
              </a:rPr>
              <a:t>сельского поселения </a:t>
            </a:r>
            <a:endParaRPr lang="ru-RU" sz="2000" b="1" dirty="0">
              <a:solidFill>
                <a:srgbClr val="C00000"/>
              </a:solidFill>
              <a:latin typeface="Times New Roman" pitchFamily="18" charset="0"/>
              <a:cs typeface="Times New Roman" pitchFamily="18" charset="0"/>
            </a:endParaRPr>
          </a:p>
        </p:txBody>
      </p:sp>
      <p:sp>
        <p:nvSpPr>
          <p:cNvPr id="7" name="Выноска со стрелкой вниз 6"/>
          <p:cNvSpPr/>
          <p:nvPr/>
        </p:nvSpPr>
        <p:spPr>
          <a:xfrm>
            <a:off x="2987675" y="1916113"/>
            <a:ext cx="5545138" cy="259238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dirty="0" smtClean="0">
                <a:solidFill>
                  <a:srgbClr val="FFFF00"/>
                </a:solidFill>
                <a:latin typeface="Times New Roman" pitchFamily="18" charset="0"/>
                <a:cs typeface="Times New Roman" pitchFamily="18" charset="0"/>
              </a:rPr>
              <a:t>2025</a:t>
            </a:r>
            <a:endParaRPr lang="ru-RU" sz="3200" dirty="0">
              <a:solidFill>
                <a:srgbClr val="FFFF00"/>
              </a:solidFill>
              <a:latin typeface="Times New Roman" pitchFamily="18" charset="0"/>
              <a:cs typeface="Times New Roman" pitchFamily="18" charset="0"/>
            </a:endParaRPr>
          </a:p>
          <a:p>
            <a:pPr algn="ctr">
              <a:defRPr/>
            </a:pPr>
            <a:r>
              <a:rPr lang="ru-RU" sz="3200" dirty="0" smtClean="0">
                <a:solidFill>
                  <a:srgbClr val="FFFF00"/>
                </a:solidFill>
                <a:latin typeface="Times New Roman" pitchFamily="18" charset="0"/>
                <a:cs typeface="Times New Roman" pitchFamily="18" charset="0"/>
              </a:rPr>
              <a:t>2026</a:t>
            </a:r>
            <a:endParaRPr lang="ru-RU" sz="3200" dirty="0">
              <a:solidFill>
                <a:srgbClr val="FFFF00"/>
              </a:solidFill>
              <a:latin typeface="Times New Roman" pitchFamily="18" charset="0"/>
              <a:cs typeface="Times New Roman" pitchFamily="18" charset="0"/>
            </a:endParaRPr>
          </a:p>
          <a:p>
            <a:pPr algn="ctr">
              <a:defRPr/>
            </a:pPr>
            <a:r>
              <a:rPr lang="ru-RU" sz="3200" dirty="0" smtClean="0">
                <a:solidFill>
                  <a:srgbClr val="FFFF00"/>
                </a:solidFill>
                <a:latin typeface="Times New Roman" pitchFamily="18" charset="0"/>
                <a:cs typeface="Times New Roman" pitchFamily="18" charset="0"/>
              </a:rPr>
              <a:t>2027</a:t>
            </a:r>
            <a:endParaRPr lang="ru-RU" sz="3200" dirty="0">
              <a:solidFill>
                <a:srgbClr val="FFFF00"/>
              </a:solidFill>
              <a:latin typeface="Times New Roman" pitchFamily="18" charset="0"/>
              <a:cs typeface="Times New Roman" pitchFamily="18" charset="0"/>
            </a:endParaRPr>
          </a:p>
        </p:txBody>
      </p:sp>
      <p:sp>
        <p:nvSpPr>
          <p:cNvPr id="2" name="Прямоугольник 1"/>
          <p:cNvSpPr/>
          <p:nvPr/>
        </p:nvSpPr>
        <p:spPr>
          <a:xfrm>
            <a:off x="4211960" y="4869160"/>
            <a:ext cx="4320853" cy="122413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2">
                    <a:lumMod val="50000"/>
                  </a:schemeClr>
                </a:solidFill>
              </a:rPr>
              <a:t>2025 – </a:t>
            </a:r>
            <a:r>
              <a:rPr lang="ru-RU" dirty="0" smtClean="0">
                <a:solidFill>
                  <a:schemeClr val="bg2">
                    <a:lumMod val="50000"/>
                  </a:schemeClr>
                </a:solidFill>
              </a:rPr>
              <a:t>27 449,0 тыс</a:t>
            </a:r>
            <a:r>
              <a:rPr lang="ru-RU" dirty="0" smtClean="0">
                <a:solidFill>
                  <a:schemeClr val="bg2">
                    <a:lumMod val="50000"/>
                  </a:schemeClr>
                </a:solidFill>
              </a:rPr>
              <a:t>. рублей</a:t>
            </a:r>
          </a:p>
          <a:p>
            <a:pPr algn="ctr"/>
            <a:r>
              <a:rPr lang="ru-RU" dirty="0" smtClean="0">
                <a:solidFill>
                  <a:schemeClr val="bg2">
                    <a:lumMod val="50000"/>
                  </a:schemeClr>
                </a:solidFill>
              </a:rPr>
              <a:t>2026 </a:t>
            </a:r>
            <a:r>
              <a:rPr lang="ru-RU" dirty="0" smtClean="0">
                <a:solidFill>
                  <a:schemeClr val="bg2">
                    <a:lumMod val="50000"/>
                  </a:schemeClr>
                </a:solidFill>
              </a:rPr>
              <a:t>22648,1 тыс</a:t>
            </a:r>
            <a:r>
              <a:rPr lang="ru-RU" dirty="0" smtClean="0">
                <a:solidFill>
                  <a:schemeClr val="bg2">
                    <a:lumMod val="50000"/>
                  </a:schemeClr>
                </a:solidFill>
              </a:rPr>
              <a:t>. рублей</a:t>
            </a:r>
          </a:p>
          <a:p>
            <a:pPr algn="ctr"/>
            <a:r>
              <a:rPr lang="ru-RU" dirty="0" smtClean="0">
                <a:solidFill>
                  <a:schemeClr val="bg2">
                    <a:lumMod val="50000"/>
                  </a:schemeClr>
                </a:solidFill>
              </a:rPr>
              <a:t>2027 – </a:t>
            </a:r>
            <a:r>
              <a:rPr lang="ru-RU" dirty="0" smtClean="0">
                <a:solidFill>
                  <a:schemeClr val="bg2">
                    <a:lumMod val="50000"/>
                  </a:schemeClr>
                </a:solidFill>
              </a:rPr>
              <a:t>22054,5 тыс</a:t>
            </a:r>
            <a:r>
              <a:rPr lang="ru-RU" dirty="0" smtClean="0">
                <a:solidFill>
                  <a:schemeClr val="bg2">
                    <a:lumMod val="50000"/>
                  </a:schemeClr>
                </a:solidFill>
              </a:rPr>
              <a:t>. рублей</a:t>
            </a:r>
            <a:endParaRPr lang="ru-RU" dirty="0">
              <a:solidFill>
                <a:schemeClr val="bg2">
                  <a:lumMod val="50000"/>
                </a:schemeClr>
              </a:solidFill>
            </a:endParaRPr>
          </a:p>
        </p:txBody>
      </p:sp>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00113" y="260350"/>
            <a:ext cx="7772400"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pPr>
              <a:defRPr/>
            </a:pPr>
            <a:r>
              <a:rPr lang="ru-RU" altLang="ru-RU" sz="2400" b="1" kern="0" dirty="0" smtClean="0">
                <a:latin typeface="Times New Roman" pitchFamily="18" charset="0"/>
                <a:cs typeface="Times New Roman" pitchFamily="18" charset="0"/>
              </a:rPr>
              <a:t>Структура расходов бюджета</a:t>
            </a:r>
            <a:br>
              <a:rPr lang="ru-RU" altLang="ru-RU" sz="2400" b="1" kern="0" dirty="0" smtClean="0">
                <a:latin typeface="Times New Roman" pitchFamily="18" charset="0"/>
                <a:cs typeface="Times New Roman" pitchFamily="18" charset="0"/>
              </a:rPr>
            </a:br>
            <a:r>
              <a:rPr lang="ru-RU" altLang="ru-RU" sz="2400" b="1" kern="0" dirty="0" err="1" smtClean="0">
                <a:latin typeface="Times New Roman" pitchFamily="18" charset="0"/>
                <a:cs typeface="Times New Roman" pitchFamily="18" charset="0"/>
              </a:rPr>
              <a:t>Комиссаровского</a:t>
            </a:r>
            <a:r>
              <a:rPr lang="ru-RU" altLang="ru-RU" sz="2400" b="1" kern="0" dirty="0" smtClean="0">
                <a:latin typeface="Times New Roman" pitchFamily="18" charset="0"/>
                <a:cs typeface="Times New Roman" pitchFamily="18" charset="0"/>
              </a:rPr>
              <a:t> </a:t>
            </a:r>
            <a:r>
              <a:rPr lang="ru-RU" altLang="ru-RU" sz="2400" b="1" kern="0" dirty="0" smtClean="0">
                <a:latin typeface="Times New Roman" pitchFamily="18" charset="0"/>
                <a:cs typeface="Times New Roman" pitchFamily="18" charset="0"/>
              </a:rPr>
              <a:t>сельского поселения</a:t>
            </a:r>
            <a:r>
              <a:rPr lang="ru-RU" altLang="ru-RU" sz="2400" b="1" kern="0" dirty="0" smtClean="0"/>
              <a:t/>
            </a:r>
            <a:br>
              <a:rPr lang="ru-RU" altLang="ru-RU" sz="2400" b="1" kern="0" dirty="0" smtClean="0"/>
            </a:br>
            <a:r>
              <a:rPr lang="ru-RU" altLang="ru-RU" sz="2400" b="1" kern="0" dirty="0" smtClean="0"/>
              <a:t> </a:t>
            </a:r>
          </a:p>
        </p:txBody>
      </p:sp>
      <p:graphicFrame>
        <p:nvGraphicFramePr>
          <p:cNvPr id="3" name="Group 2902"/>
          <p:cNvGraphicFramePr>
            <a:graphicFrameLocks/>
          </p:cNvGraphicFramePr>
          <p:nvPr>
            <p:extLst>
              <p:ext uri="{D42A27DB-BD31-4B8C-83A1-F6EECF244321}">
                <p14:modId xmlns:p14="http://schemas.microsoft.com/office/powerpoint/2010/main" val="4028361083"/>
              </p:ext>
            </p:extLst>
          </p:nvPr>
        </p:nvGraphicFramePr>
        <p:xfrm>
          <a:off x="539750" y="1557338"/>
          <a:ext cx="8353425" cy="5128847"/>
        </p:xfrm>
        <a:graphic>
          <a:graphicData uri="http://schemas.openxmlformats.org/drawingml/2006/table">
            <a:tbl>
              <a:tblPr/>
              <a:tblGrid>
                <a:gridCol w="730069"/>
                <a:gridCol w="2758882"/>
                <a:gridCol w="807154"/>
                <a:gridCol w="811436"/>
                <a:gridCol w="892579"/>
                <a:gridCol w="730293"/>
                <a:gridCol w="892579"/>
                <a:gridCol w="730433"/>
              </a:tblGrid>
              <a:tr h="303019">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Раздел</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Показатель</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2025 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2026 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2027 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03019">
                <a:tc vMerge="1">
                  <a:txBody>
                    <a:bodyPr/>
                    <a:lstStyle/>
                    <a:p>
                      <a:endParaRPr lang="ru-RU"/>
                    </a:p>
                  </a:txBody>
                  <a:tcPr/>
                </a:tc>
                <a:tc vMerge="1">
                  <a:txBody>
                    <a:bodyPr/>
                    <a:lstStyle/>
                    <a:p>
                      <a:endParaRPr lang="ru-RU"/>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ВСЕГО</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27449,0</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22648,1</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22054,5</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4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01</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Общегосударственные</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вопросы</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11040,1</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40,2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12078,4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53,3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10285,6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46,6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02</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Национальная оборона</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400,8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437,5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7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Национальная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безопасность и правоохранительная деятельность</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56,0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7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Национальная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экономика</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594,7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53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Жилищно-коммунальное</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хозяйство</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7369,4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26,8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3274,0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14,5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3392,9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15,4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72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Образование</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08</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Культура</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кинематография</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7758,0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28,3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6648,2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29,3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7416,0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33,6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Социальная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политика</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210,0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210,0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210,0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91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r>
                        <a:rPr kumimoji="0" lang="ru-RU" sz="1200" b="0" i="0" u="none" strike="noStrike" cap="none" normalizeH="0" baseline="0" dirty="0" smtClean="0">
                          <a:ln>
                            <a:noFill/>
                          </a:ln>
                          <a:solidFill>
                            <a:schemeClr val="tx1"/>
                          </a:solidFill>
                          <a:effectLst/>
                          <a:latin typeface="Arial" charset="0"/>
                          <a:cs typeface="Arial" charset="0"/>
                        </a:rPr>
                        <a:t>11</a:t>
                      </a: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Физическая  культура и спорт</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749,3</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2,1</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72,8</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0,5</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68,2</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0,5</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756" name="Text Box 2897"/>
          <p:cNvSpPr txBox="1">
            <a:spLocks noChangeArrowheads="1"/>
          </p:cNvSpPr>
          <p:nvPr/>
        </p:nvSpPr>
        <p:spPr bwMode="auto">
          <a:xfrm>
            <a:off x="7380288" y="1125538"/>
            <a:ext cx="15843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ru-RU" altLang="ru-RU" sz="1400">
                <a:cs typeface="Arial" charset="0"/>
              </a:rPr>
              <a:t>тыс.руб.</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1981200"/>
            <a:ext cx="6402388" cy="2319338"/>
          </a:xfrm>
        </p:spPr>
        <p:txBody>
          <a:bodyPr/>
          <a:lstStyle/>
          <a:p>
            <a:pPr>
              <a:defRPr/>
            </a:pPr>
            <a:r>
              <a:rPr lang="ru-RU" sz="1700" dirty="0" smtClean="0">
                <a:latin typeface="Times New Roman" panose="02020603050405020304" pitchFamily="18" charset="0"/>
                <a:cs typeface="Times New Roman" panose="02020603050405020304" pitchFamily="18" charset="0"/>
              </a:rPr>
              <a:t>	</a:t>
            </a:r>
            <a:br>
              <a:rPr lang="ru-RU" sz="1700" dirty="0" smtClean="0">
                <a:latin typeface="Times New Roman" panose="02020603050405020304" pitchFamily="18" charset="0"/>
                <a:cs typeface="Times New Roman" panose="02020603050405020304" pitchFamily="18" charset="0"/>
              </a:rPr>
            </a:br>
            <a:r>
              <a:rPr lang="ru-RU" sz="1700" dirty="0">
                <a:latin typeface="Times New Roman" panose="02020603050405020304" pitchFamily="18" charset="0"/>
                <a:cs typeface="Times New Roman" panose="02020603050405020304" pitchFamily="18" charset="0"/>
              </a:rPr>
              <a:t>	</a:t>
            </a:r>
            <a:endParaRPr lang="ru-RU" dirty="0"/>
          </a:p>
        </p:txBody>
      </p:sp>
      <p:sp>
        <p:nvSpPr>
          <p:cNvPr id="3" name="Текст 2"/>
          <p:cNvSpPr>
            <a:spLocks noGrp="1"/>
          </p:cNvSpPr>
          <p:nvPr>
            <p:ph type="body" idx="1"/>
          </p:nvPr>
        </p:nvSpPr>
        <p:spPr>
          <a:xfrm>
            <a:off x="179388" y="620713"/>
            <a:ext cx="8785225" cy="5472112"/>
          </a:xfrm>
        </p:spPr>
        <p:txBody>
          <a:bodyPr/>
          <a:lstStyle/>
          <a:p>
            <a:pPr algn="just">
              <a:defRPr/>
            </a:pPr>
            <a:r>
              <a:rPr lang="ru-RU" sz="1600" b="1" dirty="0">
                <a:latin typeface="Times New Roman" pitchFamily="18" charset="0"/>
                <a:cs typeface="Times New Roman" pitchFamily="18" charset="0"/>
              </a:rPr>
              <a:t>Бюджет </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Комиссаровского</a:t>
            </a: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сельского поселения на протяжении пяти лет формируется сбалансированным и лишь в ходе его исполнения в течение финансового года открываются дополнительные ассигнования, образуя дефицит, источником которого выступают остатки прошлых лет. Но данная процедура является технической. Привлечения же сторонних средств, будь то бюджетный или коммерческий кредит, бюджетом поселения  не осуществлялось.</a:t>
            </a:r>
          </a:p>
          <a:p>
            <a:pPr algn="just">
              <a:defRPr/>
            </a:pPr>
            <a:r>
              <a:rPr lang="ru-RU" sz="1600" b="1" dirty="0">
                <a:latin typeface="Times New Roman" pitchFamily="18" charset="0"/>
                <a:cs typeface="Times New Roman" pitchFamily="18" charset="0"/>
              </a:rPr>
              <a:t>            Главной задачей при формировании бюджета поселения  на следующий финансовый год являлось формирование такого объема расходов, который бы соответствовал реальному прогнозу налоговых и неналоговых доходов и объему поступлений от других бюджетов бюджетной системы.</a:t>
            </a:r>
          </a:p>
          <a:p>
            <a:pPr algn="just">
              <a:defRPr/>
            </a:pPr>
            <a:r>
              <a:rPr lang="ru-RU" sz="1600" b="1" dirty="0">
                <a:latin typeface="Times New Roman" pitchFamily="18" charset="0"/>
                <a:cs typeface="Times New Roman" pitchFamily="18" charset="0"/>
              </a:rPr>
              <a:t>При этом приоритетами в расходовании средств бюджета становятся:</a:t>
            </a:r>
          </a:p>
          <a:p>
            <a:pPr algn="just">
              <a:defRPr/>
            </a:pPr>
            <a:r>
              <a:rPr lang="ru-RU" sz="1600" b="1" dirty="0">
                <a:latin typeface="Times New Roman" pitchFamily="18" charset="0"/>
                <a:cs typeface="Times New Roman" pitchFamily="18" charset="0"/>
              </a:rPr>
              <a:t>-обеспечение своевременности и полноты выплаты заработной платы работникам бюджетной сферы. Необходимо учитывать, что на заседании Правительства РФ в рамках формирования федерального бюджета принято </a:t>
            </a:r>
            <a:r>
              <a:rPr lang="ru-RU" sz="1600" b="1" dirty="0" smtClean="0">
                <a:latin typeface="Times New Roman" pitchFamily="18" charset="0"/>
                <a:cs typeface="Times New Roman" pitchFamily="18" charset="0"/>
              </a:rPr>
              <a:t>предложение </a:t>
            </a:r>
            <a:r>
              <a:rPr lang="ru-RU" sz="1600" b="1" dirty="0">
                <a:latin typeface="Times New Roman" pitchFamily="18" charset="0"/>
                <a:cs typeface="Times New Roman" pitchFamily="18" charset="0"/>
              </a:rPr>
              <a:t>по увеличению минимального размера оплаты труда с 1 января </a:t>
            </a:r>
            <a:r>
              <a:rPr lang="ru-RU" sz="1600" b="1" dirty="0" smtClean="0">
                <a:latin typeface="Times New Roman" pitchFamily="18" charset="0"/>
                <a:cs typeface="Times New Roman" pitchFamily="18" charset="0"/>
              </a:rPr>
              <a:t>2025 </a:t>
            </a:r>
            <a:r>
              <a:rPr lang="ru-RU" sz="1600" b="1" dirty="0">
                <a:latin typeface="Times New Roman" pitchFamily="18" charset="0"/>
                <a:cs typeface="Times New Roman" pitchFamily="18" charset="0"/>
              </a:rPr>
              <a:t>года </a:t>
            </a:r>
            <a:r>
              <a:rPr lang="ru-RU" sz="1600" b="1" dirty="0" smtClean="0">
                <a:latin typeface="Times New Roman" pitchFamily="18" charset="0"/>
                <a:cs typeface="Times New Roman" pitchFamily="18" charset="0"/>
              </a:rPr>
              <a:t>до 22 440,0 </a:t>
            </a:r>
            <a:r>
              <a:rPr lang="ru-RU" sz="1600" b="1" dirty="0">
                <a:latin typeface="Times New Roman" pitchFamily="18" charset="0"/>
                <a:cs typeface="Times New Roman" pitchFamily="18" charset="0"/>
              </a:rPr>
              <a:t>руб. В настоящее время МРОТ составляет </a:t>
            </a:r>
            <a:r>
              <a:rPr lang="ru-RU" sz="1600" b="1" dirty="0" smtClean="0">
                <a:latin typeface="Times New Roman" pitchFamily="18" charset="0"/>
                <a:cs typeface="Times New Roman" pitchFamily="18" charset="0"/>
              </a:rPr>
              <a:t>19 242,00 руб. </a:t>
            </a:r>
            <a:endParaRPr lang="ru-RU" sz="1600" b="1" dirty="0">
              <a:latin typeface="Times New Roman" pitchFamily="18" charset="0"/>
              <a:cs typeface="Times New Roman" pitchFamily="18" charset="0"/>
            </a:endParaRPr>
          </a:p>
          <a:p>
            <a:pPr algn="just">
              <a:defRPr/>
            </a:pPr>
            <a:r>
              <a:rPr lang="ru-RU" sz="1600" dirty="0" smtClean="0">
                <a:solidFill>
                  <a:schemeClr val="tx1"/>
                </a:solidFill>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395536" y="188640"/>
            <a:ext cx="84963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800" dirty="0">
                <a:solidFill>
                  <a:srgbClr val="C00000"/>
                </a:solidFill>
                <a:latin typeface="Times New Roman" pitchFamily="18" charset="0"/>
                <a:cs typeface="Times New Roman" pitchFamily="18" charset="0"/>
              </a:rPr>
              <a:t>На реализацию принятых муниципальных программ </a:t>
            </a:r>
            <a:r>
              <a:rPr lang="ru-RU" sz="2800" dirty="0" err="1" smtClean="0">
                <a:solidFill>
                  <a:srgbClr val="C00000"/>
                </a:solidFill>
                <a:latin typeface="Times New Roman" pitchFamily="18" charset="0"/>
                <a:cs typeface="Times New Roman" pitchFamily="18" charset="0"/>
              </a:rPr>
              <a:t>Комиссаровского</a:t>
            </a:r>
            <a:r>
              <a:rPr lang="ru-RU" sz="2800" dirty="0" smtClean="0">
                <a:solidFill>
                  <a:srgbClr val="C00000"/>
                </a:solidFill>
                <a:latin typeface="Times New Roman" pitchFamily="18" charset="0"/>
                <a:cs typeface="Times New Roman" pitchFamily="18" charset="0"/>
              </a:rPr>
              <a:t> </a:t>
            </a:r>
            <a:r>
              <a:rPr lang="ru-RU" sz="2800" dirty="0" smtClean="0">
                <a:solidFill>
                  <a:srgbClr val="C00000"/>
                </a:solidFill>
                <a:latin typeface="Times New Roman" pitchFamily="18" charset="0"/>
                <a:cs typeface="Times New Roman" pitchFamily="18" charset="0"/>
              </a:rPr>
              <a:t>сельского </a:t>
            </a:r>
            <a:r>
              <a:rPr lang="ru-RU" sz="2800" dirty="0">
                <a:solidFill>
                  <a:srgbClr val="C00000"/>
                </a:solidFill>
                <a:latin typeface="Times New Roman" pitchFamily="18" charset="0"/>
                <a:cs typeface="Times New Roman" pitchFamily="18" charset="0"/>
              </a:rPr>
              <a:t>поселения предусмотрено:</a:t>
            </a:r>
          </a:p>
          <a:p>
            <a:pPr algn="ctr"/>
            <a:r>
              <a:rPr lang="ru-RU" sz="2800" dirty="0">
                <a:solidFill>
                  <a:srgbClr val="C00000"/>
                </a:solidFill>
                <a:latin typeface="Times New Roman" pitchFamily="18" charset="0"/>
                <a:cs typeface="Times New Roman" pitchFamily="18" charset="0"/>
              </a:rPr>
              <a:t> в </a:t>
            </a:r>
            <a:r>
              <a:rPr lang="ru-RU" sz="2800" dirty="0" smtClean="0">
                <a:solidFill>
                  <a:srgbClr val="C00000"/>
                </a:solidFill>
                <a:latin typeface="Times New Roman" pitchFamily="18" charset="0"/>
                <a:cs typeface="Times New Roman" pitchFamily="18" charset="0"/>
              </a:rPr>
              <a:t>2025 </a:t>
            </a:r>
            <a:r>
              <a:rPr lang="ru-RU" sz="2800" dirty="0">
                <a:solidFill>
                  <a:srgbClr val="C00000"/>
                </a:solidFill>
                <a:latin typeface="Times New Roman" pitchFamily="18" charset="0"/>
                <a:cs typeface="Times New Roman" pitchFamily="18" charset="0"/>
              </a:rPr>
              <a:t>году </a:t>
            </a:r>
            <a:r>
              <a:rPr lang="ru-RU" sz="2800" dirty="0" smtClean="0">
                <a:solidFill>
                  <a:srgbClr val="C00000"/>
                </a:solidFill>
                <a:latin typeface="Times New Roman" pitchFamily="18" charset="0"/>
                <a:cs typeface="Times New Roman" pitchFamily="18" charset="0"/>
              </a:rPr>
              <a:t>– </a:t>
            </a:r>
            <a:r>
              <a:rPr lang="ru-RU" sz="2800" dirty="0" smtClean="0">
                <a:solidFill>
                  <a:srgbClr val="C00000"/>
                </a:solidFill>
                <a:latin typeface="Times New Roman" pitchFamily="18" charset="0"/>
                <a:cs typeface="Times New Roman" pitchFamily="18" charset="0"/>
              </a:rPr>
              <a:t>26766,4 тыс</a:t>
            </a:r>
            <a:r>
              <a:rPr lang="ru-RU" sz="2800" dirty="0">
                <a:solidFill>
                  <a:srgbClr val="C00000"/>
                </a:solidFill>
                <a:latin typeface="Times New Roman" pitchFamily="18" charset="0"/>
                <a:cs typeface="Times New Roman" pitchFamily="18" charset="0"/>
              </a:rPr>
              <a:t>. рублей, </a:t>
            </a:r>
          </a:p>
          <a:p>
            <a:pPr algn="ctr"/>
            <a:r>
              <a:rPr lang="ru-RU" sz="2800" dirty="0" smtClean="0">
                <a:solidFill>
                  <a:srgbClr val="C00000"/>
                </a:solidFill>
                <a:latin typeface="Times New Roman" pitchFamily="18" charset="0"/>
                <a:cs typeface="Times New Roman" pitchFamily="18" charset="0"/>
              </a:rPr>
              <a:t>в 2026 году-  </a:t>
            </a:r>
            <a:r>
              <a:rPr lang="ru-RU" sz="2800" dirty="0" smtClean="0">
                <a:solidFill>
                  <a:srgbClr val="C00000"/>
                </a:solidFill>
                <a:latin typeface="Times New Roman" pitchFamily="18" charset="0"/>
                <a:cs typeface="Times New Roman" pitchFamily="18" charset="0"/>
              </a:rPr>
              <a:t>20796,9 тыс</a:t>
            </a:r>
            <a:r>
              <a:rPr lang="ru-RU" sz="2800" dirty="0">
                <a:solidFill>
                  <a:srgbClr val="C00000"/>
                </a:solidFill>
                <a:latin typeface="Times New Roman" pitchFamily="18" charset="0"/>
                <a:cs typeface="Times New Roman" pitchFamily="18" charset="0"/>
              </a:rPr>
              <a:t>. рублей,</a:t>
            </a:r>
          </a:p>
          <a:p>
            <a:pPr algn="ctr"/>
            <a:r>
              <a:rPr lang="ru-RU" sz="2800" dirty="0">
                <a:solidFill>
                  <a:srgbClr val="C00000"/>
                </a:solidFill>
                <a:latin typeface="Times New Roman" pitchFamily="18" charset="0"/>
                <a:cs typeface="Times New Roman" pitchFamily="18" charset="0"/>
              </a:rPr>
              <a:t> в </a:t>
            </a:r>
            <a:r>
              <a:rPr lang="ru-RU" sz="2800" dirty="0" smtClean="0">
                <a:solidFill>
                  <a:srgbClr val="C00000"/>
                </a:solidFill>
                <a:latin typeface="Times New Roman" pitchFamily="18" charset="0"/>
                <a:cs typeface="Times New Roman" pitchFamily="18" charset="0"/>
              </a:rPr>
              <a:t>2027 году -  </a:t>
            </a:r>
            <a:r>
              <a:rPr lang="ru-RU" sz="2800" dirty="0" smtClean="0">
                <a:solidFill>
                  <a:srgbClr val="C00000"/>
                </a:solidFill>
                <a:latin typeface="Times New Roman" pitchFamily="18" charset="0"/>
                <a:cs typeface="Times New Roman" pitchFamily="18" charset="0"/>
              </a:rPr>
              <a:t>21089,3 тыс</a:t>
            </a:r>
            <a:r>
              <a:rPr lang="ru-RU" sz="2800" dirty="0">
                <a:solidFill>
                  <a:srgbClr val="C00000"/>
                </a:solidFill>
                <a:latin typeface="Times New Roman" pitchFamily="18" charset="0"/>
                <a:cs typeface="Times New Roman" pitchFamily="18" charset="0"/>
              </a:rPr>
              <a:t>.</a:t>
            </a:r>
            <a:r>
              <a:rPr lang="en-US" sz="2800" dirty="0">
                <a:solidFill>
                  <a:srgbClr val="C00000"/>
                </a:solidFill>
                <a:latin typeface="Times New Roman" pitchFamily="18" charset="0"/>
                <a:cs typeface="Times New Roman" pitchFamily="18" charset="0"/>
              </a:rPr>
              <a:t> </a:t>
            </a:r>
            <a:r>
              <a:rPr lang="ru-RU" sz="2800" dirty="0">
                <a:solidFill>
                  <a:srgbClr val="C00000"/>
                </a:solidFill>
                <a:latin typeface="Times New Roman" pitchFamily="18" charset="0"/>
                <a:cs typeface="Times New Roman" pitchFamily="18" charset="0"/>
              </a:rPr>
              <a:t>рублей</a:t>
            </a:r>
          </a:p>
        </p:txBody>
      </p:sp>
      <p:pic>
        <p:nvPicPr>
          <p:cNvPr id="2" name="Рисунок 1"/>
          <p:cNvPicPr>
            <a:picLocks noChangeAspect="1"/>
          </p:cNvPicPr>
          <p:nvPr/>
        </p:nvPicPr>
        <p:blipFill>
          <a:blip r:embed="rId2"/>
          <a:stretch>
            <a:fillRect/>
          </a:stretch>
        </p:blipFill>
        <p:spPr>
          <a:xfrm>
            <a:off x="1581653" y="2435409"/>
            <a:ext cx="5980694" cy="423395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98BEA6-1AAD-4DF3-A579-61CC7257BE2D}" type="slidenum">
              <a:rPr lang="en-US" sz="1200" smtClean="0">
                <a:solidFill>
                  <a:srgbClr val="B5A788"/>
                </a:solidFill>
                <a:latin typeface="Times New Roman" pitchFamily="18" charset="0"/>
              </a:rPr>
              <a:pPr/>
              <a:t>24</a:t>
            </a:fld>
            <a:endParaRPr lang="en-US" sz="1200" smtClean="0">
              <a:solidFill>
                <a:srgbClr val="B5A788"/>
              </a:solidFill>
              <a:latin typeface="Times New Roman" pitchFamily="18" charset="0"/>
            </a:endParaRPr>
          </a:p>
        </p:txBody>
      </p:sp>
      <p:sp>
        <p:nvSpPr>
          <p:cNvPr id="28675" name="TextBox 2"/>
          <p:cNvSpPr txBox="1">
            <a:spLocks noChangeArrowheads="1"/>
          </p:cNvSpPr>
          <p:nvPr/>
        </p:nvSpPr>
        <p:spPr bwMode="auto">
          <a:xfrm>
            <a:off x="825500" y="654050"/>
            <a:ext cx="7848600" cy="737897"/>
          </a:xfrm>
          <a:prstGeom prst="rect">
            <a:avLst/>
          </a:prstGeom>
          <a:noFill/>
          <a:ln>
            <a:noFill/>
          </a:ln>
          <a:extLst/>
        </p:spPr>
        <p:txBody>
          <a:bodyPr lIns="90047" tIns="45023" rIns="90047" bIns="45023">
            <a:spAutoFit/>
          </a:bodyPr>
          <a:lstStyle>
            <a:lvl1pPr>
              <a:spcBef>
                <a:spcPct val="20000"/>
              </a:spcBef>
              <a:buClr>
                <a:schemeClr val="accent1"/>
              </a:buClr>
              <a:buSzPct val="80000"/>
              <a:buFont typeface="Wingdings 2" panose="05020102010507070707" pitchFamily="18" charset="2"/>
              <a:buChar char=""/>
              <a:defRPr sz="3400">
                <a:solidFill>
                  <a:schemeClr val="tx1"/>
                </a:solidFill>
                <a:latin typeface="Century Gothic" panose="020B0502020202020204" pitchFamily="34" charset="0"/>
              </a:defRPr>
            </a:lvl1pPr>
            <a:lvl2pPr marL="742950" indent="-285750">
              <a:spcBef>
                <a:spcPct val="20000"/>
              </a:spcBef>
              <a:buClr>
                <a:schemeClr val="accent1"/>
              </a:buClr>
              <a:buSzPct val="95000"/>
              <a:buFont typeface="Verdana" panose="020B0604030504040204" pitchFamily="34" charset="0"/>
              <a:buChar char="›"/>
              <a:defRPr sz="2900">
                <a:solidFill>
                  <a:schemeClr val="tx1"/>
                </a:solidFill>
                <a:latin typeface="Century Gothic" panose="020B0502020202020204" pitchFamily="34" charset="0"/>
              </a:defRPr>
            </a:lvl2pPr>
            <a:lvl3pPr marL="1143000" indent="-228600">
              <a:spcBef>
                <a:spcPct val="20000"/>
              </a:spcBef>
              <a:buClr>
                <a:schemeClr val="accent1"/>
              </a:buClr>
              <a:buFont typeface="Wingdings 2" panose="05020102010507070707" pitchFamily="18" charset="2"/>
              <a:buChar char=""/>
              <a:defRPr sz="2700">
                <a:solidFill>
                  <a:schemeClr val="tx1"/>
                </a:solidFill>
                <a:latin typeface="Century Gothic" panose="020B0502020202020204" pitchFamily="34" charset="0"/>
              </a:defRPr>
            </a:lvl3pPr>
            <a:lvl4pPr marL="1600200" indent="-228600">
              <a:spcBef>
                <a:spcPct val="20000"/>
              </a:spcBef>
              <a:buClr>
                <a:schemeClr val="accent1"/>
              </a:buClr>
              <a:buFont typeface="Wingdings 2" panose="05020102010507070707" pitchFamily="18" charset="2"/>
              <a:buChar char=""/>
              <a:defRPr sz="2300">
                <a:solidFill>
                  <a:schemeClr val="tx1"/>
                </a:solidFill>
                <a:latin typeface="Century Gothic" panose="020B0502020202020204" pitchFamily="34" charset="0"/>
              </a:defRPr>
            </a:lvl4pPr>
            <a:lvl5pPr marL="2057400" indent="-228600">
              <a:spcBef>
                <a:spcPct val="20000"/>
              </a:spcBef>
              <a:buClr>
                <a:srgbClr val="8AA4D6"/>
              </a:buClr>
              <a:buFont typeface="Wingdings 2" panose="05020102010507070707" pitchFamily="18" charset="2"/>
              <a:buChar char=""/>
              <a:defRPr sz="21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9pPr>
          </a:lstStyle>
          <a:p>
            <a:pPr algn="ctr" eaLnBrk="1" hangingPunct="1">
              <a:spcBef>
                <a:spcPct val="0"/>
              </a:spcBef>
              <a:buClrTx/>
              <a:buSzTx/>
              <a:buFontTx/>
              <a:buNone/>
              <a:defRPr/>
            </a:pPr>
            <a:r>
              <a:rPr lang="ru-RU" altLang="ru-RU" sz="2102" dirty="0" smtClean="0">
                <a:solidFill>
                  <a:srgbClr val="FFFF00"/>
                </a:solidFill>
                <a:latin typeface="Times New Roman" panose="02020603050405020304" pitchFamily="18" charset="0"/>
                <a:cs typeface="Times New Roman" panose="02020603050405020304" pitchFamily="18" charset="0"/>
              </a:rPr>
              <a:t>Расходы бюджета </a:t>
            </a:r>
            <a:r>
              <a:rPr lang="ru-RU" altLang="ru-RU" sz="2102" dirty="0" err="1" smtClean="0">
                <a:solidFill>
                  <a:srgbClr val="FFFF00"/>
                </a:solidFill>
                <a:latin typeface="Times New Roman" panose="02020603050405020304" pitchFamily="18" charset="0"/>
                <a:cs typeface="Times New Roman" panose="02020603050405020304" pitchFamily="18" charset="0"/>
              </a:rPr>
              <a:t>Комиссаровского</a:t>
            </a:r>
            <a:r>
              <a:rPr lang="ru-RU" altLang="ru-RU" sz="2102" dirty="0" smtClean="0">
                <a:solidFill>
                  <a:srgbClr val="FFFF00"/>
                </a:solidFill>
                <a:latin typeface="Times New Roman" panose="02020603050405020304" pitchFamily="18" charset="0"/>
                <a:cs typeface="Times New Roman" panose="02020603050405020304" pitchFamily="18" charset="0"/>
              </a:rPr>
              <a:t> </a:t>
            </a:r>
            <a:r>
              <a:rPr lang="ru-RU" altLang="ru-RU" sz="2102" dirty="0" smtClean="0">
                <a:solidFill>
                  <a:srgbClr val="FFFF00"/>
                </a:solidFill>
                <a:latin typeface="Times New Roman" panose="02020603050405020304" pitchFamily="18" charset="0"/>
                <a:cs typeface="Times New Roman" panose="02020603050405020304" pitchFamily="18" charset="0"/>
              </a:rPr>
              <a:t>сельского поселения на культуру на 2025 год и на плановый период 2026-2027гг</a:t>
            </a:r>
          </a:p>
        </p:txBody>
      </p:sp>
      <p:sp>
        <p:nvSpPr>
          <p:cNvPr id="5" name="TextBox 3"/>
          <p:cNvSpPr txBox="1">
            <a:spLocks noChangeArrowheads="1"/>
          </p:cNvSpPr>
          <p:nvPr/>
        </p:nvSpPr>
        <p:spPr bwMode="auto">
          <a:xfrm>
            <a:off x="107950" y="1557338"/>
            <a:ext cx="8928100" cy="1191574"/>
          </a:xfrm>
          <a:prstGeom prst="rect">
            <a:avLst/>
          </a:prstGeom>
          <a:solidFill>
            <a:schemeClr val="bg2">
              <a:lumMod val="60000"/>
              <a:lumOff val="40000"/>
            </a:schemeClr>
          </a:solidFill>
          <a:ln/>
          <a:extLst/>
        </p:spPr>
        <p:style>
          <a:lnRef idx="2">
            <a:schemeClr val="accent1"/>
          </a:lnRef>
          <a:fillRef idx="1">
            <a:schemeClr val="lt1"/>
          </a:fillRef>
          <a:effectRef idx="0">
            <a:schemeClr val="accent1"/>
          </a:effectRef>
          <a:fontRef idx="minor">
            <a:schemeClr val="dk1"/>
          </a:fontRef>
        </p:style>
        <p:txBody>
          <a:bodyPr lIns="90074" tIns="45036" rIns="90074" bIns="4503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a:t>
            </a:r>
            <a:r>
              <a:rPr lang="ru-RU" altLang="ru-RU" dirty="0" smtClean="0">
                <a:solidFill>
                  <a:prstClr val="black"/>
                </a:solidFill>
                <a:latin typeface="Times New Roman" pitchFamily="18" charset="0"/>
                <a:cs typeface="Times New Roman" pitchFamily="18" charset="0"/>
              </a:rPr>
              <a:t>2025 </a:t>
            </a:r>
            <a:r>
              <a:rPr lang="ru-RU" altLang="ru-RU" dirty="0">
                <a:solidFill>
                  <a:prstClr val="black"/>
                </a:solidFill>
                <a:latin typeface="Times New Roman" pitchFamily="18" charset="0"/>
                <a:cs typeface="Times New Roman" pitchFamily="18" charset="0"/>
              </a:rPr>
              <a:t>году составили </a:t>
            </a:r>
            <a:r>
              <a:rPr lang="ru-RU" altLang="ru-RU" dirty="0" smtClean="0">
                <a:solidFill>
                  <a:prstClr val="black"/>
                </a:solidFill>
                <a:latin typeface="Times New Roman" pitchFamily="18" charset="0"/>
                <a:cs typeface="Times New Roman" pitchFamily="18" charset="0"/>
              </a:rPr>
              <a:t>7758,0тыс</a:t>
            </a:r>
            <a:r>
              <a:rPr lang="ru-RU" altLang="ru-RU" dirty="0" smtClean="0">
                <a:solidFill>
                  <a:prstClr val="black"/>
                </a:solidFill>
                <a:latin typeface="Times New Roman" pitchFamily="18" charset="0"/>
                <a:cs typeface="Times New Roman" pitchFamily="18" charset="0"/>
              </a:rPr>
              <a:t>. рублей (в </a:t>
            </a:r>
            <a:r>
              <a:rPr lang="ru-RU" altLang="ru-RU" dirty="0">
                <a:solidFill>
                  <a:prstClr val="black"/>
                </a:solidFill>
                <a:latin typeface="Times New Roman" pitchFamily="18" charset="0"/>
                <a:cs typeface="Times New Roman" pitchFamily="18" charset="0"/>
              </a:rPr>
              <a:t>том числе расходы на повышение заработной платы работников учреждений культуры в соответствии с указами  Президента Российской Федерации от 07.05.2012 №</a:t>
            </a:r>
            <a:r>
              <a:rPr lang="ru-RU" altLang="ru-RU" dirty="0" smtClean="0">
                <a:solidFill>
                  <a:prstClr val="black"/>
                </a:solidFill>
                <a:latin typeface="Times New Roman" pitchFamily="18" charset="0"/>
                <a:cs typeface="Times New Roman" pitchFamily="18" charset="0"/>
              </a:rPr>
              <a:t>597, от 01.06.2012 №761)</a:t>
            </a:r>
            <a:endParaRPr lang="ru-RU" altLang="ru-RU" dirty="0">
              <a:solidFill>
                <a:prstClr val="black"/>
              </a:solidFill>
              <a:latin typeface="Times New Roman" pitchFamily="18" charset="0"/>
              <a:cs typeface="Times New Roman" pitchFamily="18" charset="0"/>
            </a:endParaRPr>
          </a:p>
          <a:p>
            <a:pPr algn="ctr" eaLnBrk="1" hangingPunct="1">
              <a:defRPr/>
            </a:pPr>
            <a:endParaRPr lang="ru-RU" altLang="ru-RU" sz="1752" dirty="0">
              <a:solidFill>
                <a:prstClr val="black"/>
              </a:solidFill>
              <a:latin typeface="Times New Roman" pitchFamily="18" charset="0"/>
              <a:cs typeface="Times New Roman" pitchFamily="18" charset="0"/>
            </a:endParaRPr>
          </a:p>
        </p:txBody>
      </p:sp>
      <p:sp>
        <p:nvSpPr>
          <p:cNvPr id="2" name="Прямоугольник 1"/>
          <p:cNvSpPr/>
          <p:nvPr/>
        </p:nvSpPr>
        <p:spPr>
          <a:xfrm>
            <a:off x="53975" y="2996952"/>
            <a:ext cx="8928100" cy="129381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a:t>
            </a:r>
            <a:r>
              <a:rPr lang="ru-RU" altLang="ru-RU" dirty="0" smtClean="0">
                <a:solidFill>
                  <a:prstClr val="black"/>
                </a:solidFill>
                <a:latin typeface="Times New Roman" pitchFamily="18" charset="0"/>
                <a:cs typeface="Times New Roman" pitchFamily="18" charset="0"/>
              </a:rPr>
              <a:t>2026 </a:t>
            </a:r>
            <a:r>
              <a:rPr lang="ru-RU" altLang="ru-RU" dirty="0">
                <a:solidFill>
                  <a:prstClr val="black"/>
                </a:solidFill>
                <a:latin typeface="Times New Roman" pitchFamily="18" charset="0"/>
                <a:cs typeface="Times New Roman" pitchFamily="18" charset="0"/>
              </a:rPr>
              <a:t>году составили </a:t>
            </a:r>
            <a:r>
              <a:rPr lang="ru-RU" altLang="ru-RU" dirty="0" smtClean="0">
                <a:solidFill>
                  <a:prstClr val="black"/>
                </a:solidFill>
                <a:latin typeface="Times New Roman" pitchFamily="18" charset="0"/>
                <a:cs typeface="Times New Roman" pitchFamily="18" charset="0"/>
              </a:rPr>
              <a:t>6648,2 тыс</a:t>
            </a:r>
            <a:r>
              <a:rPr lang="ru-RU" altLang="ru-RU" dirty="0">
                <a:solidFill>
                  <a:prstClr val="black"/>
                </a:solidFill>
                <a:latin typeface="Times New Roman" pitchFamily="18" charset="0"/>
                <a:cs typeface="Times New Roman" pitchFamily="18" charset="0"/>
              </a:rPr>
              <a:t>. рублей (в том числе расходы на повышение заработной платы работников учреждений культуры в соответствии с указами  Президента Российской Федерации от 07.05.2012 №597, от 01.06.2012 №</a:t>
            </a:r>
            <a:r>
              <a:rPr lang="ru-RU" altLang="ru-RU" dirty="0" smtClean="0">
                <a:solidFill>
                  <a:prstClr val="black"/>
                </a:solidFill>
                <a:latin typeface="Times New Roman" pitchFamily="18" charset="0"/>
                <a:cs typeface="Times New Roman" pitchFamily="18" charset="0"/>
              </a:rPr>
              <a:t>761)</a:t>
            </a:r>
            <a:endParaRPr lang="ru-RU" altLang="ru-RU" dirty="0">
              <a:solidFill>
                <a:prstClr val="black"/>
              </a:solidFill>
              <a:latin typeface="Times New Roman" pitchFamily="18" charset="0"/>
              <a:cs typeface="Times New Roman" pitchFamily="18" charset="0"/>
            </a:endParaRPr>
          </a:p>
        </p:txBody>
      </p:sp>
      <p:sp>
        <p:nvSpPr>
          <p:cNvPr id="3" name="Прямоугольник 2"/>
          <p:cNvSpPr/>
          <p:nvPr/>
        </p:nvSpPr>
        <p:spPr>
          <a:xfrm>
            <a:off x="60449" y="4437113"/>
            <a:ext cx="8921626" cy="144016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a:t>
            </a:r>
            <a:r>
              <a:rPr lang="ru-RU" altLang="ru-RU" dirty="0" smtClean="0">
                <a:solidFill>
                  <a:prstClr val="black"/>
                </a:solidFill>
                <a:latin typeface="Times New Roman" pitchFamily="18" charset="0"/>
                <a:cs typeface="Times New Roman" pitchFamily="18" charset="0"/>
              </a:rPr>
              <a:t>2027 </a:t>
            </a:r>
            <a:r>
              <a:rPr lang="ru-RU" altLang="ru-RU" dirty="0">
                <a:solidFill>
                  <a:prstClr val="black"/>
                </a:solidFill>
                <a:latin typeface="Times New Roman" pitchFamily="18" charset="0"/>
                <a:cs typeface="Times New Roman" pitchFamily="18" charset="0"/>
              </a:rPr>
              <a:t>году составили </a:t>
            </a:r>
            <a:r>
              <a:rPr lang="ru-RU" altLang="ru-RU" dirty="0" smtClean="0">
                <a:solidFill>
                  <a:prstClr val="black"/>
                </a:solidFill>
                <a:latin typeface="Times New Roman" pitchFamily="18" charset="0"/>
                <a:cs typeface="Times New Roman" pitchFamily="18" charset="0"/>
              </a:rPr>
              <a:t>7416,0 тыс</a:t>
            </a:r>
            <a:r>
              <a:rPr lang="ru-RU" altLang="ru-RU" dirty="0">
                <a:solidFill>
                  <a:prstClr val="black"/>
                </a:solidFill>
                <a:latin typeface="Times New Roman" pitchFamily="18" charset="0"/>
                <a:cs typeface="Times New Roman" pitchFamily="18" charset="0"/>
              </a:rPr>
              <a:t>. рублей (в том числе расходы на повышение заработной платы работников учреждений культуры в соответствии с указами  Президента Российской Федерации от 07.05.2012 №597, от 01.06.2012 №</a:t>
            </a:r>
            <a:r>
              <a:rPr lang="ru-RU" altLang="ru-RU" dirty="0" smtClean="0">
                <a:solidFill>
                  <a:prstClr val="black"/>
                </a:solidFill>
                <a:latin typeface="Times New Roman" pitchFamily="18" charset="0"/>
                <a:cs typeface="Times New Roman" pitchFamily="18" charset="0"/>
              </a:rPr>
              <a:t>761)</a:t>
            </a:r>
            <a:endParaRPr lang="ru-RU" altLang="ru-RU" dirty="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395288" y="5661025"/>
            <a:ext cx="8388350" cy="635000"/>
          </a:xfrm>
          <a:prstGeom prst="rect">
            <a:avLst/>
          </a:prstGeom>
        </p:spPr>
        <p:txBody>
          <a:bodyPr wrap="none" fromWordArt="1">
            <a:prstTxWarp prst="textFadeUp">
              <a:avLst>
                <a:gd name="adj" fmla="val 4120"/>
              </a:avLst>
            </a:prstTxWarp>
          </a:bodyPr>
          <a:lstStyle/>
          <a:p>
            <a:pPr algn="ctr"/>
            <a:r>
              <a:rPr lang="ru-RU" sz="3600" kern="10">
                <a:ln w="12700">
                  <a:solidFill>
                    <a:srgbClr val="B2B2B2"/>
                  </a:solidFill>
                  <a:round/>
                  <a:headEnd/>
                  <a:tailEnd/>
                </a:ln>
                <a:gradFill rotWithShape="1">
                  <a:gsLst>
                    <a:gs pos="0">
                      <a:srgbClr val="4E6128"/>
                    </a:gs>
                    <a:gs pos="100000">
                      <a:srgbClr val="FFFF00"/>
                    </a:gs>
                  </a:gsLst>
                  <a:lin ang="5400000" scaled="1"/>
                </a:gradFill>
                <a:effectLst>
                  <a:outerShdw dist="35921" dir="2700000" sy="50000" rotWithShape="0">
                    <a:srgbClr val="875B0D">
                      <a:alpha val="70000"/>
                    </a:srgbClr>
                  </a:outerShdw>
                </a:effectLst>
                <a:latin typeface="Arial Black"/>
              </a:rPr>
              <a:t>СПАСИБО ЗА ВНИМАНИЕ!</a:t>
            </a:r>
          </a:p>
        </p:txBody>
      </p:sp>
      <p:pic>
        <p:nvPicPr>
          <p:cNvPr id="32771" name="Рисунок 2" descr="maxresdefaul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3563938" y="2133600"/>
            <a:ext cx="5580062" cy="10080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4000" dirty="0">
                <a:solidFill>
                  <a:srgbClr val="00B0F0"/>
                </a:solidFill>
              </a:rPr>
              <a:t>Спасибо за внимание!</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AutoShape 7"/>
          <p:cNvSpPr>
            <a:spLocks noChangeArrowheads="1"/>
          </p:cNvSpPr>
          <p:nvPr/>
        </p:nvSpPr>
        <p:spPr bwMode="auto">
          <a:xfrm>
            <a:off x="1116013" y="549275"/>
            <a:ext cx="7488237" cy="3095625"/>
          </a:xfrm>
          <a:prstGeom prst="snip1Rect">
            <a:avLst>
              <a:gd name="adj" fmla="val 48183"/>
            </a:avLst>
          </a:prstGeom>
          <a:gradFill rotWithShape="1">
            <a:gsLst>
              <a:gs pos="0">
                <a:schemeClr val="accent6">
                  <a:lumMod val="60000"/>
                  <a:lumOff val="40000"/>
                </a:schemeClr>
              </a:gs>
              <a:gs pos="47000">
                <a:srgbClr val="E6E6E6"/>
              </a:gs>
            </a:gsLst>
            <a:lin ang="5400000" scaled="0"/>
          </a:gradFill>
          <a:ln w="3175">
            <a:solidFill>
              <a:srgbClr val="EAF1DD"/>
            </a:solidFill>
            <a:miter lim="800000"/>
            <a:headEnd/>
            <a:tailEnd/>
          </a:ln>
        </p:spPr>
        <p:txBody>
          <a:bodyPr/>
          <a:lstStyle/>
          <a:p>
            <a:pPr algn="ctr" eaLnBrk="1" hangingPunct="1">
              <a:defRPr/>
            </a:pPr>
            <a:r>
              <a:rPr lang="ru-RU" sz="2400" b="1" dirty="0">
                <a:solidFill>
                  <a:schemeClr val="accent6">
                    <a:lumMod val="50000"/>
                  </a:schemeClr>
                </a:solidFill>
                <a:latin typeface="Times New Roman" pitchFamily="18" charset="0"/>
                <a:ea typeface="Calibri" pitchFamily="34" charset="0"/>
                <a:cs typeface="Times New Roman" pitchFamily="18" charset="0"/>
              </a:rPr>
              <a:t>Проект бюджета разработан в соответствии с бюджетным и налоговым обязательством РФ, порядком составления бюджета </a:t>
            </a:r>
            <a:r>
              <a:rPr lang="ru-RU" sz="2400" b="1" dirty="0" err="1" smtClean="0">
                <a:solidFill>
                  <a:schemeClr val="accent6">
                    <a:lumMod val="50000"/>
                  </a:schemeClr>
                </a:solidFill>
                <a:latin typeface="Times New Roman" pitchFamily="18" charset="0"/>
                <a:ea typeface="Calibri" pitchFamily="34" charset="0"/>
                <a:cs typeface="Times New Roman" pitchFamily="18" charset="0"/>
              </a:rPr>
              <a:t>Комиссаровского</a:t>
            </a:r>
            <a:r>
              <a:rPr lang="ru-RU" sz="2400" b="1" dirty="0" smtClean="0">
                <a:solidFill>
                  <a:schemeClr val="accent6">
                    <a:lumMod val="50000"/>
                  </a:schemeClr>
                </a:solidFill>
                <a:latin typeface="Times New Roman" pitchFamily="18" charset="0"/>
                <a:ea typeface="Calibri" pitchFamily="34" charset="0"/>
                <a:cs typeface="Times New Roman" pitchFamily="18" charset="0"/>
              </a:rPr>
              <a:t> </a:t>
            </a:r>
            <a:r>
              <a:rPr lang="ru-RU" sz="2400" b="1" dirty="0">
                <a:solidFill>
                  <a:schemeClr val="accent6">
                    <a:lumMod val="50000"/>
                  </a:schemeClr>
                </a:solidFill>
                <a:latin typeface="Times New Roman" pitchFamily="18" charset="0"/>
                <a:ea typeface="Calibri" pitchFamily="34" charset="0"/>
                <a:cs typeface="Times New Roman" pitchFamily="18" charset="0"/>
              </a:rPr>
              <a:t>сельского поселения на </a:t>
            </a:r>
            <a:r>
              <a:rPr lang="ru-RU" sz="2400" b="1" dirty="0" smtClean="0">
                <a:solidFill>
                  <a:schemeClr val="accent6">
                    <a:lumMod val="50000"/>
                  </a:schemeClr>
                </a:solidFill>
                <a:latin typeface="Times New Roman" pitchFamily="18" charset="0"/>
                <a:ea typeface="Calibri" pitchFamily="34" charset="0"/>
                <a:cs typeface="Times New Roman" pitchFamily="18" charset="0"/>
              </a:rPr>
              <a:t>2025 </a:t>
            </a:r>
            <a:r>
              <a:rPr lang="ru-RU" sz="2400" b="1" dirty="0">
                <a:solidFill>
                  <a:schemeClr val="accent6">
                    <a:lumMod val="50000"/>
                  </a:schemeClr>
                </a:solidFill>
                <a:latin typeface="Times New Roman" pitchFamily="18" charset="0"/>
                <a:ea typeface="Calibri" pitchFamily="34" charset="0"/>
                <a:cs typeface="Times New Roman" pitchFamily="18" charset="0"/>
              </a:rPr>
              <a:t>год и плановый период </a:t>
            </a:r>
            <a:r>
              <a:rPr lang="ru-RU" sz="2400" b="1" dirty="0" smtClean="0">
                <a:solidFill>
                  <a:schemeClr val="accent6">
                    <a:lumMod val="50000"/>
                  </a:schemeClr>
                </a:solidFill>
                <a:latin typeface="Times New Roman" pitchFamily="18" charset="0"/>
                <a:ea typeface="Calibri" pitchFamily="34" charset="0"/>
                <a:cs typeface="Times New Roman" pitchFamily="18" charset="0"/>
              </a:rPr>
              <a:t>2026 </a:t>
            </a:r>
            <a:r>
              <a:rPr lang="ru-RU" sz="2400" b="1" dirty="0">
                <a:solidFill>
                  <a:schemeClr val="accent6">
                    <a:lumMod val="50000"/>
                  </a:schemeClr>
                </a:solidFill>
                <a:latin typeface="Times New Roman" pitchFamily="18" charset="0"/>
                <a:ea typeface="Calibri" pitchFamily="34" charset="0"/>
                <a:cs typeface="Times New Roman" pitchFamily="18" charset="0"/>
              </a:rPr>
              <a:t>и </a:t>
            </a:r>
            <a:r>
              <a:rPr lang="ru-RU" sz="2400" b="1" dirty="0" smtClean="0">
                <a:solidFill>
                  <a:schemeClr val="accent6">
                    <a:lumMod val="50000"/>
                  </a:schemeClr>
                </a:solidFill>
                <a:latin typeface="Times New Roman" pitchFamily="18" charset="0"/>
                <a:ea typeface="Calibri" pitchFamily="34" charset="0"/>
                <a:cs typeface="Times New Roman" pitchFamily="18" charset="0"/>
              </a:rPr>
              <a:t>2027 </a:t>
            </a:r>
            <a:r>
              <a:rPr lang="ru-RU" sz="2400" b="1" dirty="0">
                <a:solidFill>
                  <a:schemeClr val="accent6">
                    <a:lumMod val="50000"/>
                  </a:schemeClr>
                </a:solidFill>
                <a:latin typeface="Times New Roman" pitchFamily="18" charset="0"/>
                <a:ea typeface="Calibri" pitchFamily="34" charset="0"/>
                <a:cs typeface="Times New Roman" pitchFamily="18" charset="0"/>
              </a:rPr>
              <a:t>годов на основе:</a:t>
            </a:r>
            <a:endParaRPr lang="ru-RU" sz="800" dirty="0">
              <a:solidFill>
                <a:schemeClr val="accent6">
                  <a:lumMod val="50000"/>
                </a:schemeClr>
              </a:solidFill>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63493" name="AutoShape 5"/>
          <p:cNvSpPr>
            <a:spLocks noChangeArrowheads="1"/>
          </p:cNvSpPr>
          <p:nvPr/>
        </p:nvSpPr>
        <p:spPr bwMode="auto">
          <a:xfrm>
            <a:off x="827088" y="3141663"/>
            <a:ext cx="6913562" cy="1295400"/>
          </a:xfrm>
          <a:prstGeom prst="corner">
            <a:avLst/>
          </a:prstGeom>
          <a:gradFill rotWithShape="1">
            <a:gsLst>
              <a:gs pos="0">
                <a:srgbClr val="FFFFCC">
                  <a:alpha val="64000"/>
                </a:srgbClr>
              </a:gs>
              <a:gs pos="100000">
                <a:srgbClr val="FFFFCC">
                  <a:gamma/>
                  <a:tint val="73725"/>
                  <a:invGamma/>
                </a:srgbClr>
              </a:gs>
            </a:gsLst>
            <a:lin ang="5400000" scaled="1"/>
          </a:gradFill>
          <a:ln w="25400" cmpd="sng">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ежегодного послания Президента РФ</a:t>
            </a:r>
            <a:endParaRPr lang="ru-RU" sz="800" dirty="0">
              <a:latin typeface="Arial" pitchFamily="34" charset="0"/>
              <a:cs typeface="Arial" pitchFamily="34" charset="0"/>
            </a:endParaRPr>
          </a:p>
          <a:p>
            <a:pPr algn="ctr">
              <a:defRPr/>
            </a:pPr>
            <a:r>
              <a:rPr lang="ru-RU" b="1" dirty="0">
                <a:solidFill>
                  <a:srgbClr val="5F497A"/>
                </a:solidFill>
                <a:latin typeface="Times New Roman" pitchFamily="18" charset="0"/>
                <a:ea typeface="Calibri" pitchFamily="34" charset="0"/>
                <a:cs typeface="Times New Roman" pitchFamily="18" charset="0"/>
              </a:rPr>
              <a:t>Федеральному Собранию РФ</a:t>
            </a:r>
            <a:endParaRPr lang="ru-RU" sz="800" dirty="0">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8196"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8197" name="Rectangle 10"/>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8198" name="Rectangle 12"/>
          <p:cNvSpPr>
            <a:spLocks noChangeArrowheads="1"/>
          </p:cNvSpPr>
          <p:nvPr/>
        </p:nvSpPr>
        <p:spPr bwMode="auto">
          <a:xfrm>
            <a:off x="107950" y="4762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ru-RU">
                <a:cs typeface="Arial" charset="0"/>
              </a:rPr>
              <a:t/>
            </a:r>
            <a:br>
              <a:rPr lang="ru-RU">
                <a:cs typeface="Arial" charset="0"/>
              </a:rPr>
            </a:br>
            <a:endParaRPr lang="ru-RU">
              <a:cs typeface="Arial" charset="0"/>
            </a:endParaRPr>
          </a:p>
          <a:p>
            <a:pPr algn="ctr"/>
            <a:r>
              <a:rPr lang="ru-RU" sz="1400" b="1">
                <a:latin typeface="Times New Roman" pitchFamily="18" charset="0"/>
                <a:ea typeface="Calibri" pitchFamily="34" charset="0"/>
                <a:cs typeface="Times New Roman" pitchFamily="18" charset="0"/>
              </a:rPr>
              <a:t>                                   </a:t>
            </a:r>
            <a:endParaRPr lang="ru-RU" sz="800">
              <a:cs typeface="Arial" charset="0"/>
            </a:endParaRPr>
          </a:p>
          <a:p>
            <a:pPr algn="ctr"/>
            <a:r>
              <a:rPr lang="ru-RU" sz="1400" b="1">
                <a:latin typeface="Times New Roman" pitchFamily="18" charset="0"/>
                <a:ea typeface="Calibri" pitchFamily="34" charset="0"/>
                <a:cs typeface="Calibri" pitchFamily="34" charset="0"/>
              </a:rPr>
              <a:t>	                                            </a:t>
            </a:r>
            <a:endParaRPr lang="ru-RU">
              <a:cs typeface="Arial" charset="0"/>
            </a:endParaRPr>
          </a:p>
        </p:txBody>
      </p:sp>
      <p:sp>
        <p:nvSpPr>
          <p:cNvPr id="8199" name="Rectangle 15"/>
          <p:cNvSpPr>
            <a:spLocks noChangeArrowheads="1"/>
          </p:cNvSpPr>
          <p:nvPr/>
        </p:nvSpPr>
        <p:spPr bwMode="auto">
          <a:xfrm>
            <a:off x="0" y="9080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a:cs typeface="Arial" charset="0"/>
            </a:endParaRPr>
          </a:p>
        </p:txBody>
      </p:sp>
      <p:sp>
        <p:nvSpPr>
          <p:cNvPr id="63491" name="AutoShape 3"/>
          <p:cNvSpPr>
            <a:spLocks noChangeArrowheads="1"/>
          </p:cNvSpPr>
          <p:nvPr/>
        </p:nvSpPr>
        <p:spPr bwMode="auto">
          <a:xfrm>
            <a:off x="1042988" y="4076700"/>
            <a:ext cx="7129462" cy="1296988"/>
          </a:xfrm>
          <a:prstGeom prst="corner">
            <a:avLst/>
          </a:prstGeom>
          <a:gradFill rotWithShape="1">
            <a:gsLst>
              <a:gs pos="0">
                <a:srgbClr val="FFFFCC">
                  <a:alpha val="60001"/>
                </a:srgbClr>
              </a:gs>
              <a:gs pos="100000">
                <a:srgbClr val="FFFFCC">
                  <a:gamma/>
                  <a:tint val="73725"/>
                  <a:invGamma/>
                </a:srgbClr>
              </a:gs>
            </a:gsLst>
            <a:lin ang="5400000" scaled="1"/>
          </a:gradFill>
          <a:ln w="25400">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прогноза социально-экономического развития </a:t>
            </a:r>
          </a:p>
          <a:p>
            <a:pPr algn="ctr" eaLnBrk="1" hangingPunct="1">
              <a:defRPr/>
            </a:pPr>
            <a:r>
              <a:rPr lang="ru-RU" b="1" dirty="0" err="1" smtClean="0">
                <a:solidFill>
                  <a:srgbClr val="5F497A"/>
                </a:solidFill>
                <a:latin typeface="Times New Roman" pitchFamily="18" charset="0"/>
                <a:ea typeface="Calibri" pitchFamily="34" charset="0"/>
                <a:cs typeface="Times New Roman" pitchFamily="18" charset="0"/>
              </a:rPr>
              <a:t>Комиссаровского</a:t>
            </a:r>
            <a:r>
              <a:rPr lang="ru-RU" b="1" dirty="0" smtClean="0">
                <a:solidFill>
                  <a:srgbClr val="5F497A"/>
                </a:solidFill>
                <a:latin typeface="Times New Roman" pitchFamily="18" charset="0"/>
                <a:ea typeface="Calibri" pitchFamily="34" charset="0"/>
                <a:cs typeface="Times New Roman" pitchFamily="18" charset="0"/>
              </a:rPr>
              <a:t> </a:t>
            </a:r>
            <a:r>
              <a:rPr lang="ru-RU" b="1" dirty="0">
                <a:solidFill>
                  <a:srgbClr val="5F497A"/>
                </a:solidFill>
                <a:latin typeface="Times New Roman" pitchFamily="18" charset="0"/>
                <a:ea typeface="Calibri" pitchFamily="34" charset="0"/>
                <a:cs typeface="Times New Roman" pitchFamily="18" charset="0"/>
              </a:rPr>
              <a:t>сельского поселения</a:t>
            </a:r>
            <a:endParaRPr lang="ru-RU" dirty="0">
              <a:latin typeface="Arial" pitchFamily="34" charset="0"/>
              <a:cs typeface="Arial" pitchFamily="34" charset="0"/>
            </a:endParaRPr>
          </a:p>
        </p:txBody>
      </p:sp>
      <p:sp>
        <p:nvSpPr>
          <p:cNvPr id="63492" name="AutoShape 4"/>
          <p:cNvSpPr>
            <a:spLocks noChangeArrowheads="1"/>
          </p:cNvSpPr>
          <p:nvPr/>
        </p:nvSpPr>
        <p:spPr bwMode="auto">
          <a:xfrm>
            <a:off x="1498111" y="5105299"/>
            <a:ext cx="6983413" cy="1223962"/>
          </a:xfrm>
          <a:prstGeom prst="corner">
            <a:avLst/>
          </a:prstGeom>
          <a:gradFill rotWithShape="1">
            <a:gsLst>
              <a:gs pos="0">
                <a:srgbClr val="FFFFCC">
                  <a:alpha val="70000"/>
                </a:srgbClr>
              </a:gs>
              <a:gs pos="100000">
                <a:srgbClr val="FFFFCC">
                  <a:gamma/>
                  <a:tint val="33725"/>
                  <a:invGamma/>
                </a:srgbClr>
              </a:gs>
            </a:gsLst>
            <a:lin ang="5400000" scaled="1"/>
          </a:gradFill>
          <a:ln w="25400">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муниципальных программ</a:t>
            </a:r>
            <a:endParaRPr lang="ru-RU" sz="800" dirty="0">
              <a:latin typeface="Arial" pitchFamily="34" charset="0"/>
              <a:cs typeface="Arial" pitchFamily="34" charset="0"/>
            </a:endParaRPr>
          </a:p>
          <a:p>
            <a:pPr algn="ctr">
              <a:defRPr/>
            </a:pPr>
            <a:r>
              <a:rPr lang="ru-RU" b="1" dirty="0" err="1" smtClean="0">
                <a:solidFill>
                  <a:srgbClr val="5F497A"/>
                </a:solidFill>
                <a:latin typeface="Times New Roman" pitchFamily="18" charset="0"/>
                <a:ea typeface="Calibri" pitchFamily="34" charset="0"/>
                <a:cs typeface="Times New Roman" pitchFamily="18" charset="0"/>
              </a:rPr>
              <a:t>Комиссаровского</a:t>
            </a:r>
            <a:r>
              <a:rPr lang="ru-RU" b="1" dirty="0" smtClean="0">
                <a:solidFill>
                  <a:srgbClr val="5F497A"/>
                </a:solidFill>
                <a:latin typeface="Times New Roman" pitchFamily="18" charset="0"/>
                <a:ea typeface="Calibri" pitchFamily="34" charset="0"/>
                <a:cs typeface="Times New Roman" pitchFamily="18" charset="0"/>
              </a:rPr>
              <a:t> </a:t>
            </a:r>
            <a:r>
              <a:rPr lang="ru-RU" b="1" dirty="0" smtClean="0">
                <a:solidFill>
                  <a:srgbClr val="5F497A"/>
                </a:solidFill>
                <a:latin typeface="Times New Roman" pitchFamily="18" charset="0"/>
                <a:ea typeface="Calibri" pitchFamily="34" charset="0"/>
                <a:cs typeface="Times New Roman" pitchFamily="18" charset="0"/>
              </a:rPr>
              <a:t>сельского </a:t>
            </a:r>
            <a:r>
              <a:rPr lang="ru-RU" b="1" dirty="0">
                <a:solidFill>
                  <a:srgbClr val="5F497A"/>
                </a:solidFill>
                <a:latin typeface="Times New Roman" pitchFamily="18" charset="0"/>
                <a:ea typeface="Calibri" pitchFamily="34" charset="0"/>
                <a:cs typeface="Times New Roman" pitchFamily="18" charset="0"/>
              </a:rPr>
              <a:t>поселения</a:t>
            </a:r>
            <a:endParaRPr lang="ru-RU" dirty="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flbuh.ru/wp-content/uploads/2012/06/161771_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713" y="485775"/>
            <a:ext cx="8285162"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989138"/>
            <a:ext cx="33845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Прямоугольник 2"/>
          <p:cNvSpPr>
            <a:spLocks noChangeArrowheads="1"/>
          </p:cNvSpPr>
          <p:nvPr/>
        </p:nvSpPr>
        <p:spPr bwMode="auto">
          <a:xfrm>
            <a:off x="4284663" y="1052513"/>
            <a:ext cx="4572000"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20000"/>
              </a:lnSpc>
            </a:pPr>
            <a:r>
              <a:rPr lang="ru-RU" sz="1600" b="1" i="1" u="sng">
                <a:latin typeface="Times New Roman" pitchFamily="18" charset="0"/>
                <a:cs typeface="Times New Roman" pitchFamily="18" charset="0"/>
              </a:rPr>
              <a:t>БЮДЖЕТ</a:t>
            </a:r>
            <a:r>
              <a:rPr lang="ru-RU" sz="1600" b="1">
                <a:latin typeface="Times New Roman" pitchFamily="18" charset="0"/>
                <a:cs typeface="Times New Roman" pitchFamily="18" charset="0"/>
              </a:rPr>
              <a:t> – форма образования и расходования денежных средств для решения задач и функций государства и местного самоуправления.</a:t>
            </a:r>
          </a:p>
          <a:p>
            <a:pPr>
              <a:lnSpc>
                <a:spcPct val="120000"/>
              </a:lnSpc>
            </a:pPr>
            <a:r>
              <a:rPr lang="ru-RU" b="1">
                <a:latin typeface="Times New Roman" pitchFamily="18" charset="0"/>
                <a:cs typeface="Times New Roman" pitchFamily="18" charset="0"/>
              </a:rPr>
              <a:t>Каждое публично-правовое образование имеет свой БЮДЖЕТ: </a:t>
            </a:r>
          </a:p>
          <a:p>
            <a:pPr>
              <a:lnSpc>
                <a:spcPct val="120000"/>
              </a:lnSpc>
            </a:pPr>
            <a:r>
              <a:rPr lang="ru-RU" b="1">
                <a:latin typeface="Times New Roman" pitchFamily="18" charset="0"/>
                <a:cs typeface="Times New Roman" pitchFamily="18" charset="0"/>
              </a:rPr>
              <a:t>Российская Федерация - </a:t>
            </a:r>
            <a:r>
              <a:rPr lang="ru-RU" b="1" i="1">
                <a:latin typeface="Times New Roman" pitchFamily="18" charset="0"/>
                <a:cs typeface="Times New Roman" pitchFamily="18" charset="0"/>
              </a:rPr>
              <a:t>федеральный бюджет</a:t>
            </a:r>
            <a:r>
              <a:rPr lang="ru-RU" b="1">
                <a:latin typeface="Times New Roman" pitchFamily="18" charset="0"/>
                <a:cs typeface="Times New Roman" pitchFamily="18" charset="0"/>
              </a:rPr>
              <a:t>;</a:t>
            </a:r>
          </a:p>
          <a:p>
            <a:pPr>
              <a:lnSpc>
                <a:spcPct val="120000"/>
              </a:lnSpc>
            </a:pPr>
            <a:r>
              <a:rPr lang="ru-RU" b="1">
                <a:latin typeface="Times New Roman" pitchFamily="18" charset="0"/>
                <a:cs typeface="Times New Roman" pitchFamily="18" charset="0"/>
              </a:rPr>
              <a:t>субъекты Российской Федерации – </a:t>
            </a:r>
            <a:r>
              <a:rPr lang="ru-RU" b="1" i="1">
                <a:latin typeface="Times New Roman" pitchFamily="18" charset="0"/>
                <a:cs typeface="Times New Roman" pitchFamily="18" charset="0"/>
              </a:rPr>
              <a:t>областной, краевой, республиканские бюджеты</a:t>
            </a:r>
            <a:r>
              <a:rPr lang="ru-RU" b="1">
                <a:latin typeface="Times New Roman" pitchFamily="18" charset="0"/>
                <a:cs typeface="Times New Roman" pitchFamily="18" charset="0"/>
              </a:rPr>
              <a:t>; </a:t>
            </a:r>
          </a:p>
          <a:p>
            <a:pPr>
              <a:lnSpc>
                <a:spcPct val="120000"/>
              </a:lnSpc>
            </a:pPr>
            <a:r>
              <a:rPr lang="ru-RU" b="1">
                <a:latin typeface="Times New Roman" pitchFamily="18" charset="0"/>
                <a:cs typeface="Times New Roman" pitchFamily="18" charset="0"/>
              </a:rPr>
              <a:t>муниципальные районы, городские округа, городские и сельские поселения – </a:t>
            </a:r>
            <a:r>
              <a:rPr lang="ru-RU" b="1" i="1">
                <a:latin typeface="Times New Roman" pitchFamily="18" charset="0"/>
                <a:cs typeface="Times New Roman" pitchFamily="18" charset="0"/>
              </a:rPr>
              <a:t>местные бюджеты</a:t>
            </a:r>
            <a:r>
              <a:rPr lang="ru-RU" b="1">
                <a:latin typeface="Times New Roman" pitchFamily="18" charset="0"/>
                <a:cs typeface="Times New Roman"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vlfin.ru/assets/uploads/%D0%A1%D1%85%D0%B5%D0%BC%D0%B0%20%D0%B1%D1%8E%D0%B4%D0%B6%D0%B5%D1%82%D0%B0-2.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188" y="549275"/>
            <a:ext cx="8345487"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357166"/>
            <a:ext cx="8501122" cy="1143000"/>
          </a:xfrm>
          <a:ln>
            <a:miter lim="800000"/>
            <a:headEnd/>
            <a:tailEnd/>
          </a:ln>
          <a:extLst/>
        </p:spPr>
        <p:txBody>
          <a:bodyPr>
            <a:noAutofit/>
          </a:bodyPr>
          <a:lstStyle/>
          <a:p>
            <a:pPr algn="ctr" eaLnBrk="1" fontAlgn="auto" hangingPunct="1">
              <a:spcAft>
                <a:spcPts val="0"/>
              </a:spcAft>
              <a:defRPr/>
            </a:pP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Бюджет  </a:t>
            </a:r>
            <a:r>
              <a:rPr lang="ru-RU" sz="1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Комиссаровского</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сельского поселения</a:t>
            </a:r>
            <a:b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на 2025 год и на плановый период 2026 и 2027 годов направлен на решение следующих ключевых задач:</a:t>
            </a:r>
            <a:endPar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8" name="Скругленный прямоугольник 7"/>
          <p:cNvSpPr/>
          <p:nvPr/>
        </p:nvSpPr>
        <p:spPr>
          <a:xfrm>
            <a:off x="928688" y="1628800"/>
            <a:ext cx="7572428" cy="720079"/>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ru-RU" dirty="0">
                <a:ln w="18415" cmpd="sng">
                  <a:solidFill>
                    <a:srgbClr val="92D050"/>
                  </a:solidFill>
                  <a:prstDash val="solid"/>
                </a:ln>
                <a:solidFill>
                  <a:schemeClr val="bg1"/>
                </a:solidFill>
                <a:latin typeface="Times New Roman" pitchFamily="18" charset="0"/>
                <a:cs typeface="Times New Roman" pitchFamily="18" charset="0"/>
              </a:rPr>
              <a:t>Обеспечение</a:t>
            </a:r>
            <a:r>
              <a:rPr lang="ru-RU" dirty="0">
                <a:ln w="18415" cmpd="sng">
                  <a:solidFill>
                    <a:srgbClr val="92D050"/>
                  </a:solidFill>
                  <a:prstDash val="solid"/>
                </a:ln>
                <a:solidFill>
                  <a:srgbClr val="FFFFFF"/>
                </a:solidFill>
                <a:latin typeface="Times New Roman" pitchFamily="18" charset="0"/>
                <a:cs typeface="Times New Roman" pitchFamily="18" charset="0"/>
              </a:rPr>
              <a:t>  сбалансированности  бюджета </a:t>
            </a:r>
            <a:r>
              <a:rPr lang="ru-RU" dirty="0" err="1" smtClean="0">
                <a:ln w="18415" cmpd="sng">
                  <a:solidFill>
                    <a:srgbClr val="92D050"/>
                  </a:solidFill>
                  <a:prstDash val="solid"/>
                </a:ln>
                <a:solidFill>
                  <a:srgbClr val="FFFFFF"/>
                </a:solidFill>
                <a:latin typeface="Times New Roman" pitchFamily="18" charset="0"/>
                <a:cs typeface="Times New Roman" pitchFamily="18" charset="0"/>
              </a:rPr>
              <a:t>Комиссаровского</a:t>
            </a:r>
            <a:r>
              <a:rPr lang="ru-RU" dirty="0" smtClean="0">
                <a:ln w="18415" cmpd="sng">
                  <a:solidFill>
                    <a:srgbClr val="92D050"/>
                  </a:solidFill>
                  <a:prstDash val="solid"/>
                </a:ln>
                <a:solidFill>
                  <a:srgbClr val="FFFFFF"/>
                </a:solidFill>
                <a:latin typeface="Times New Roman" pitchFamily="18" charset="0"/>
                <a:cs typeface="Times New Roman" pitchFamily="18" charset="0"/>
              </a:rPr>
              <a:t> </a:t>
            </a:r>
            <a:r>
              <a:rPr lang="ru-RU" dirty="0">
                <a:ln w="18415" cmpd="sng">
                  <a:solidFill>
                    <a:srgbClr val="92D050"/>
                  </a:solidFill>
                  <a:prstDash val="solid"/>
                </a:ln>
                <a:solidFill>
                  <a:srgbClr val="FFFFFF"/>
                </a:solidFill>
                <a:latin typeface="Times New Roman" pitchFamily="18" charset="0"/>
                <a:cs typeface="Times New Roman" pitchFamily="18" charset="0"/>
              </a:rPr>
              <a:t>сельского поселения</a:t>
            </a:r>
          </a:p>
        </p:txBody>
      </p:sp>
      <p:sp>
        <p:nvSpPr>
          <p:cNvPr id="9" name="Скругленный прямоугольник 8"/>
          <p:cNvSpPr/>
          <p:nvPr/>
        </p:nvSpPr>
        <p:spPr>
          <a:xfrm>
            <a:off x="928662" y="2420888"/>
            <a:ext cx="7572428" cy="936104"/>
          </a:xfrm>
          <a:prstGeom prst="roundRect">
            <a:avLst/>
          </a:prstGeom>
          <a:solidFill>
            <a:schemeClr val="accent2">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eaLnBrk="1" fontAlgn="auto" hangingPunct="1">
              <a:spcBef>
                <a:spcPts val="0"/>
              </a:spcBef>
              <a:spcAft>
                <a:spcPts val="0"/>
              </a:spcAft>
              <a:defRPr/>
            </a:pPr>
            <a:r>
              <a:rPr lang="ru-RU" spc="150" dirty="0">
                <a:ln w="11430">
                  <a:solidFill>
                    <a:srgbClr val="7030A0"/>
                  </a:solidFill>
                </a:ln>
                <a:solidFill>
                  <a:srgbClr val="F8F8F8"/>
                </a:solidFill>
                <a:latin typeface="Times New Roman" pitchFamily="18" charset="0"/>
                <a:cs typeface="Times New Roman" pitchFamily="18" charset="0"/>
              </a:rPr>
              <a:t>Повышение</a:t>
            </a:r>
            <a:r>
              <a:rPr lang="ru-RU" spc="150" dirty="0">
                <a:ln w="11430">
                  <a:solidFill>
                    <a:srgbClr val="7030A0"/>
                  </a:solidFill>
                </a:ln>
                <a:solidFill>
                  <a:srgbClr val="F8F8F8"/>
                </a:solidFill>
                <a:effectLst>
                  <a:outerShdw blurRad="25400" algn="tl" rotWithShape="0">
                    <a:srgbClr val="000000">
                      <a:alpha val="43000"/>
                    </a:srgbClr>
                  </a:outerShdw>
                </a:effectLst>
                <a:latin typeface="Times New Roman" pitchFamily="18" charset="0"/>
                <a:cs typeface="Times New Roman" pitchFamily="18" charset="0"/>
              </a:rPr>
              <a:t> </a:t>
            </a:r>
            <a:r>
              <a:rPr lang="ru-RU" spc="150" dirty="0">
                <a:ln w="11430">
                  <a:solidFill>
                    <a:srgbClr val="7030A0"/>
                  </a:solidFill>
                </a:ln>
                <a:solidFill>
                  <a:srgbClr val="F8F8F8"/>
                </a:solidFill>
                <a:latin typeface="Times New Roman" pitchFamily="18" charset="0"/>
                <a:cs typeface="Times New Roman" pitchFamily="18" charset="0"/>
              </a:rPr>
              <a:t>объективности и качества бюджетного планирования</a:t>
            </a:r>
          </a:p>
        </p:txBody>
      </p:sp>
      <p:sp>
        <p:nvSpPr>
          <p:cNvPr id="10" name="Скругленный прямоугольник 9"/>
          <p:cNvSpPr/>
          <p:nvPr/>
        </p:nvSpPr>
        <p:spPr>
          <a:xfrm>
            <a:off x="928688" y="3429000"/>
            <a:ext cx="7572375" cy="11521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dirty="0">
                <a:ln w="18415" cmpd="sng">
                  <a:solidFill>
                    <a:srgbClr val="00B0F0"/>
                  </a:solidFill>
                  <a:prstDash val="solid"/>
                </a:ln>
                <a:solidFill>
                  <a:srgbClr val="FFFFFF"/>
                </a:solidFill>
                <a:latin typeface="Times New Roman" pitchFamily="18" charset="0"/>
                <a:cs typeface="Times New Roman" pitchFamily="18" charset="0"/>
              </a:rPr>
              <a:t>Обеспечение в полной мере приоритизации структуры бюджетных расходов в целях увеличения доли средств,  направляемых на развитие </a:t>
            </a:r>
            <a:r>
              <a:rPr lang="ru-RU" i="1" dirty="0">
                <a:ln w="18415" cmpd="sng">
                  <a:solidFill>
                    <a:srgbClr val="00B0F0"/>
                  </a:solidFill>
                  <a:prstDash val="solid"/>
                </a:ln>
                <a:solidFill>
                  <a:srgbClr val="FFFFFF"/>
                </a:solidFill>
                <a:latin typeface="Times New Roman" pitchFamily="18" charset="0"/>
                <a:cs typeface="Times New Roman" pitchFamily="18" charset="0"/>
              </a:rPr>
              <a:t>человеческого</a:t>
            </a:r>
            <a:r>
              <a:rPr lang="ru-RU" dirty="0">
                <a:ln w="18415" cmpd="sng">
                  <a:solidFill>
                    <a:srgbClr val="00B0F0"/>
                  </a:solidFill>
                  <a:prstDash val="solid"/>
                </a:ln>
                <a:solidFill>
                  <a:srgbClr val="FFFFFF"/>
                </a:solidFill>
                <a:latin typeface="Times New Roman" pitchFamily="18" charset="0"/>
                <a:cs typeface="Times New Roman" pitchFamily="18" charset="0"/>
              </a:rPr>
              <a:t> капитала и инфраструктуры</a:t>
            </a:r>
          </a:p>
        </p:txBody>
      </p:sp>
      <p:sp>
        <p:nvSpPr>
          <p:cNvPr id="11" name="Скругленный прямоугольник 10"/>
          <p:cNvSpPr/>
          <p:nvPr/>
        </p:nvSpPr>
        <p:spPr>
          <a:xfrm>
            <a:off x="928688" y="4652963"/>
            <a:ext cx="7572375" cy="14398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dirty="0">
                <a:solidFill>
                  <a:srgbClr val="0070C0"/>
                </a:solidFill>
                <a:latin typeface="Times New Roman" pitchFamily="18" charset="0"/>
                <a:cs typeface="Times New Roman" pitchFamily="18" charset="0"/>
              </a:rPr>
              <a:t>Повышение эффективности распределения бюджетных средств в целях возможности совершения бюджетного маневра, ответственного подхода к принятию новых расходных обязательств с учетом их социально-экономической значимости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4400" y="6297613"/>
            <a:ext cx="457200" cy="354012"/>
          </a:xfrm>
        </p:spPr>
        <p:txBody>
          <a:bodyPr>
            <a:normAutofit/>
          </a:bodyPr>
          <a:lstStyle/>
          <a:p>
            <a:pPr eaLnBrk="1" hangingPunct="1">
              <a:lnSpc>
                <a:spcPct val="90000"/>
              </a:lnSpc>
              <a:defRPr/>
            </a:pPr>
            <a:fld id="{6137AA1B-66D3-425A-928D-5ED562039CBD}" type="slidenum">
              <a:rPr lang="en-US" sz="1700" b="1" i="1" smtClean="0">
                <a:solidFill>
                  <a:srgbClr val="B5A788"/>
                </a:solidFill>
                <a:effectLst>
                  <a:outerShdw blurRad="38100" dist="38100" dir="2700000" algn="tl">
                    <a:srgbClr val="000000"/>
                  </a:outerShdw>
                </a:effectLst>
                <a:latin typeface="Century" pitchFamily="18" charset="0"/>
              </a:rPr>
              <a:pPr eaLnBrk="1" hangingPunct="1">
                <a:lnSpc>
                  <a:spcPct val="90000"/>
                </a:lnSpc>
                <a:defRPr/>
              </a:pPr>
              <a:t>8</a:t>
            </a:fld>
            <a:endParaRPr lang="en-US" sz="1700" b="1" i="1" dirty="0">
              <a:solidFill>
                <a:srgbClr val="B5A788"/>
              </a:solidFill>
              <a:effectLst>
                <a:outerShdw blurRad="38100" dist="38100" dir="2700000" algn="tl">
                  <a:srgbClr val="000000"/>
                </a:outerShdw>
              </a:effectLst>
              <a:latin typeface="Century" pitchFamily="18" charset="0"/>
            </a:endParaRPr>
          </a:p>
        </p:txBody>
      </p:sp>
      <p:sp>
        <p:nvSpPr>
          <p:cNvPr id="25" name="Rectangle 4"/>
          <p:cNvSpPr txBox="1">
            <a:spLocks noChangeArrowheads="1"/>
          </p:cNvSpPr>
          <p:nvPr/>
        </p:nvSpPr>
        <p:spPr bwMode="auto">
          <a:xfrm>
            <a:off x="0" y="271463"/>
            <a:ext cx="9144000" cy="781050"/>
          </a:xfrm>
          <a:prstGeom prst="rect">
            <a:avLst/>
          </a:prstGeom>
          <a:noFill/>
          <a:ln w="9525">
            <a:noFill/>
            <a:miter lim="800000"/>
            <a:headEnd/>
            <a:tailEnd/>
          </a:ln>
        </p:spPr>
        <p:txBody>
          <a:bodyPr lIns="90029" tIns="45014" rIns="90029" bIns="45014" anchor="ctr"/>
          <a:lstStyle/>
          <a:p>
            <a:pPr marL="439212" indent="-439212" algn="ctr" eaLnBrk="1" hangingPunct="1">
              <a:lnSpc>
                <a:spcPct val="80000"/>
              </a:lnSpc>
              <a:defRPr/>
            </a:pPr>
            <a:r>
              <a:rPr lang="ru-RU" sz="2365" kern="0" dirty="0">
                <a:solidFill>
                  <a:srgbClr val="FFFF00"/>
                </a:solidFill>
                <a:latin typeface="Times New Roman" pitchFamily="18" charset="0"/>
                <a:cs typeface="Times New Roman" pitchFamily="18" charset="0"/>
              </a:rPr>
              <a:t>Основные показатели  бюджета </a:t>
            </a:r>
            <a:r>
              <a:rPr lang="ru-RU" sz="2365" kern="0" dirty="0" err="1" smtClean="0">
                <a:solidFill>
                  <a:srgbClr val="FFFF00"/>
                </a:solidFill>
                <a:latin typeface="Times New Roman" pitchFamily="18" charset="0"/>
                <a:cs typeface="Times New Roman" pitchFamily="18" charset="0"/>
              </a:rPr>
              <a:t>Комиссаровского</a:t>
            </a:r>
            <a:r>
              <a:rPr lang="ru-RU" sz="2365" kern="0" dirty="0" smtClean="0">
                <a:solidFill>
                  <a:srgbClr val="FFFF00"/>
                </a:solidFill>
                <a:latin typeface="Times New Roman" pitchFamily="18" charset="0"/>
                <a:cs typeface="Times New Roman" pitchFamily="18" charset="0"/>
              </a:rPr>
              <a:t> сельского </a:t>
            </a:r>
            <a:r>
              <a:rPr lang="ru-RU" sz="2365" kern="0" dirty="0" smtClean="0">
                <a:solidFill>
                  <a:srgbClr val="FFFF00"/>
                </a:solidFill>
                <a:latin typeface="Times New Roman" pitchFamily="18" charset="0"/>
                <a:cs typeface="Times New Roman" pitchFamily="18" charset="0"/>
              </a:rPr>
              <a:t>поселения </a:t>
            </a:r>
            <a:endParaRPr lang="ru-RU" sz="2365" kern="0" dirty="0">
              <a:solidFill>
                <a:srgbClr val="FFFF00"/>
              </a:solidFill>
              <a:latin typeface="Times New Roman" pitchFamily="18" charset="0"/>
              <a:cs typeface="Times New Roman" pitchFamily="18" charset="0"/>
            </a:endParaRPr>
          </a:p>
          <a:p>
            <a:pPr marL="439212" indent="-439212" algn="ctr" eaLnBrk="1" hangingPunct="1">
              <a:lnSpc>
                <a:spcPct val="80000"/>
              </a:lnSpc>
              <a:defRPr/>
            </a:pPr>
            <a:r>
              <a:rPr lang="ru-RU" sz="2365" kern="0" dirty="0">
                <a:solidFill>
                  <a:srgbClr val="FFFF00"/>
                </a:solidFill>
                <a:latin typeface="Times New Roman" pitchFamily="18" charset="0"/>
                <a:cs typeface="Times New Roman" pitchFamily="18" charset="0"/>
              </a:rPr>
              <a:t>на </a:t>
            </a:r>
            <a:r>
              <a:rPr lang="ru-RU" sz="2365" kern="0" dirty="0" smtClean="0">
                <a:solidFill>
                  <a:srgbClr val="FFFF00"/>
                </a:solidFill>
                <a:latin typeface="Times New Roman" pitchFamily="18" charset="0"/>
                <a:cs typeface="Times New Roman" pitchFamily="18" charset="0"/>
              </a:rPr>
              <a:t>2025 год </a:t>
            </a:r>
            <a:r>
              <a:rPr lang="ru-RU" sz="2365" kern="0" dirty="0">
                <a:solidFill>
                  <a:srgbClr val="FFFF00"/>
                </a:solidFill>
                <a:latin typeface="Times New Roman" pitchFamily="18" charset="0"/>
                <a:cs typeface="Times New Roman" pitchFamily="18" charset="0"/>
              </a:rPr>
              <a:t>и на плановый период </a:t>
            </a:r>
            <a:r>
              <a:rPr lang="ru-RU" sz="2365" kern="0" dirty="0" smtClean="0">
                <a:solidFill>
                  <a:srgbClr val="FFFF00"/>
                </a:solidFill>
                <a:latin typeface="Times New Roman" pitchFamily="18" charset="0"/>
                <a:cs typeface="Times New Roman" pitchFamily="18" charset="0"/>
              </a:rPr>
              <a:t>2026-2027гг </a:t>
            </a:r>
            <a:endParaRPr lang="ru-RU" sz="2365" kern="0" dirty="0">
              <a:solidFill>
                <a:srgbClr val="FFFF00"/>
              </a:solidFill>
              <a:latin typeface="Times New Roman" pitchFamily="18" charset="0"/>
              <a:cs typeface="Times New Roman" pitchFamily="18" charset="0"/>
            </a:endParaRPr>
          </a:p>
        </p:txBody>
      </p:sp>
      <p:graphicFrame>
        <p:nvGraphicFramePr>
          <p:cNvPr id="26" name="Таблица 25"/>
          <p:cNvGraphicFramePr>
            <a:graphicFrameLocks noGrp="1"/>
          </p:cNvGraphicFramePr>
          <p:nvPr>
            <p:extLst>
              <p:ext uri="{D42A27DB-BD31-4B8C-83A1-F6EECF244321}">
                <p14:modId xmlns:p14="http://schemas.microsoft.com/office/powerpoint/2010/main" val="3006892906"/>
              </p:ext>
            </p:extLst>
          </p:nvPr>
        </p:nvGraphicFramePr>
        <p:xfrm>
          <a:off x="534988" y="1035050"/>
          <a:ext cx="8072438" cy="2241551"/>
        </p:xfrm>
        <a:graphic>
          <a:graphicData uri="http://schemas.openxmlformats.org/drawingml/2006/table">
            <a:tbl>
              <a:tblPr/>
              <a:tblGrid>
                <a:gridCol w="3405560"/>
                <a:gridCol w="1639564"/>
                <a:gridCol w="1513732"/>
                <a:gridCol w="1513582"/>
              </a:tblGrid>
              <a:tr h="322054">
                <a:tc gridSpan="4">
                  <a:txBody>
                    <a:bodyPr/>
                    <a:lstStyle/>
                    <a:p>
                      <a:pPr algn="ctr" rtl="0" fontAlgn="ctr"/>
                      <a:r>
                        <a:rPr lang="ru-RU" sz="1200" b="1" i="0" u="none" strike="noStrike" dirty="0">
                          <a:solidFill>
                            <a:srgbClr val="FFFF00"/>
                          </a:solidFill>
                          <a:latin typeface="Times New Roman" pitchFamily="18" charset="0"/>
                          <a:cs typeface="Times New Roman" pitchFamily="18" charset="0"/>
                        </a:rPr>
                        <a:t>Доходная часть бюджета</a:t>
                      </a:r>
                    </a:p>
                  </a:txBody>
                  <a:tcPr marL="72003" marR="72003" marT="69561" marB="69561" anchor="ctr">
                    <a:lnL w="12700" cap="flat" cmpd="sng" algn="ctr">
                      <a:solidFill>
                        <a:srgbClr val="918485"/>
                      </a:solidFill>
                      <a:prstDash val="solid"/>
                      <a:round/>
                      <a:headEnd type="none" w="med" len="med"/>
                      <a:tailEnd type="none" w="med" len="med"/>
                    </a:lnL>
                    <a:lnR>
                      <a:noFill/>
                    </a:lnR>
                    <a:lnT>
                      <a:noFill/>
                    </a:lnT>
                    <a:lnB w="12700" cap="flat" cmpd="sng" algn="ctr">
                      <a:solidFill>
                        <a:srgbClr val="918485"/>
                      </a:solidFill>
                      <a:prstDash val="solid"/>
                      <a:round/>
                      <a:headEnd type="none" w="med" len="med"/>
                      <a:tailEnd type="none" w="med" len="med"/>
                    </a:lnB>
                    <a:solidFill>
                      <a:srgbClr val="00B0F0">
                        <a:alpha val="84000"/>
                      </a:srgb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744563">
                <a:tc>
                  <a:txBody>
                    <a:bodyPr/>
                    <a:lstStyle/>
                    <a:p>
                      <a:pPr algn="ctr" rtl="0" fontAlgn="ctr"/>
                      <a:r>
                        <a:rPr lang="ru-RU" sz="1500" b="1" i="0" u="none" strike="noStrike" dirty="0">
                          <a:solidFill>
                            <a:srgbClr val="000000"/>
                          </a:solidFill>
                          <a:latin typeface="Times New Roman" pitchFamily="18" charset="0"/>
                          <a:cs typeface="Times New Roman" pitchFamily="18" charset="0"/>
                        </a:rPr>
                        <a:t>Наименование показателя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2025 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2026 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2027 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367787">
                <a:tc>
                  <a:txBody>
                    <a:bodyPr/>
                    <a:lstStyle/>
                    <a:p>
                      <a:pPr algn="l" rtl="0" fontAlgn="ctr"/>
                      <a:r>
                        <a:rPr lang="ru-RU" sz="1500" b="1" i="0" u="none" strike="noStrike" dirty="0">
                          <a:solidFill>
                            <a:schemeClr val="tx1"/>
                          </a:solidFill>
                          <a:latin typeface="Times New Roman" pitchFamily="18" charset="0"/>
                          <a:cs typeface="Times New Roman" pitchFamily="18" charset="0"/>
                        </a:rPr>
                        <a:t>Общий объем доходов, всего: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27449,0</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22648,1</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22054,5</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r>
              <a:tr h="367787">
                <a:tc>
                  <a:txBody>
                    <a:bodyPr/>
                    <a:lstStyle/>
                    <a:p>
                      <a:pPr algn="l" rtl="0" fontAlgn="ct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a:solidFill>
                            <a:srgbClr val="000000"/>
                          </a:solidFill>
                          <a:latin typeface="Times New Roman" pitchFamily="18" charset="0"/>
                          <a:cs typeface="Times New Roman" pitchFamily="18" charset="0"/>
                        </a:rPr>
                        <a:t>т.ч. </a:t>
                      </a:r>
                      <a:r>
                        <a:rPr lang="ru-RU" sz="1500" b="0" i="0" u="none" strike="noStrike" dirty="0" smtClean="0">
                          <a:solidFill>
                            <a:srgbClr val="000000"/>
                          </a:solidFill>
                          <a:latin typeface="Times New Roman" pitchFamily="18" charset="0"/>
                          <a:cs typeface="Times New Roman" pitchFamily="18" charset="0"/>
                        </a:rPr>
                        <a:t>налоговые и неналоговые доходы </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7429,2</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19 870,5</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20 631,8</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439360">
                <a:tc>
                  <a:txBody>
                    <a:bodyPr/>
                    <a:lstStyle/>
                    <a:p>
                      <a:pPr algn="l" rtl="0" fontAlgn="ct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a:solidFill>
                            <a:srgbClr val="000000"/>
                          </a:solidFill>
                          <a:latin typeface="Times New Roman" pitchFamily="18" charset="0"/>
                          <a:cs typeface="Times New Roman" pitchFamily="18" charset="0"/>
                        </a:rPr>
                        <a:t>т.ч. безвозмездные поступления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20019,8</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baseline="0" dirty="0" smtClean="0">
                          <a:solidFill>
                            <a:srgbClr val="000000"/>
                          </a:solidFill>
                          <a:latin typeface="Times New Roman" pitchFamily="18" charset="0"/>
                          <a:cs typeface="Times New Roman" pitchFamily="18" charset="0"/>
                        </a:rPr>
                        <a:t>15092,6</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14363,4</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bl>
          </a:graphicData>
        </a:graphic>
      </p:graphicFrame>
      <p:graphicFrame>
        <p:nvGraphicFramePr>
          <p:cNvPr id="27" name="Таблица 26"/>
          <p:cNvGraphicFramePr>
            <a:graphicFrameLocks noGrp="1"/>
          </p:cNvGraphicFramePr>
          <p:nvPr>
            <p:extLst>
              <p:ext uri="{D42A27DB-BD31-4B8C-83A1-F6EECF244321}">
                <p14:modId xmlns:p14="http://schemas.microsoft.com/office/powerpoint/2010/main" val="3771757563"/>
              </p:ext>
            </p:extLst>
          </p:nvPr>
        </p:nvGraphicFramePr>
        <p:xfrm>
          <a:off x="536575" y="3429000"/>
          <a:ext cx="8072438" cy="2808288"/>
        </p:xfrm>
        <a:graphic>
          <a:graphicData uri="http://schemas.openxmlformats.org/drawingml/2006/table">
            <a:tbl>
              <a:tblPr/>
              <a:tblGrid>
                <a:gridCol w="3342494"/>
                <a:gridCol w="1702780"/>
                <a:gridCol w="1513582"/>
                <a:gridCol w="1513582"/>
              </a:tblGrid>
              <a:tr h="334887">
                <a:tc gridSpan="4">
                  <a:txBody>
                    <a:bodyPr/>
                    <a:lstStyle/>
                    <a:p>
                      <a:pPr algn="ctr" rtl="0" fontAlgn="ctr"/>
                      <a:r>
                        <a:rPr lang="ru-RU" sz="1200" b="1" i="0" u="none" strike="noStrike" dirty="0">
                          <a:solidFill>
                            <a:srgbClr val="FFFF00"/>
                          </a:solidFill>
                          <a:latin typeface="Times New Roman" pitchFamily="18" charset="0"/>
                          <a:cs typeface="Times New Roman" pitchFamily="18" charset="0"/>
                        </a:rPr>
                        <a:t>Расходная часть бюджета</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92D050">
                        <a:alpha val="50000"/>
                      </a:srgb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831032">
                <a:tc>
                  <a:txBody>
                    <a:bodyPr/>
                    <a:lstStyle/>
                    <a:p>
                      <a:pPr algn="ctr" rtl="0" fontAlgn="ctr"/>
                      <a:r>
                        <a:rPr lang="ru-RU" sz="1500" b="1" i="0" u="none" strike="noStrike" dirty="0">
                          <a:solidFill>
                            <a:srgbClr val="000000"/>
                          </a:solidFill>
                          <a:latin typeface="Times New Roman" pitchFamily="18" charset="0"/>
                          <a:cs typeface="Times New Roman" pitchFamily="18" charset="0"/>
                        </a:rPr>
                        <a:t>Наименование показателя </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2025 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2026 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2027 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433542">
                <a:tc>
                  <a:txBody>
                    <a:bodyPr/>
                    <a:lstStyle/>
                    <a:p>
                      <a:pPr algn="l" rtl="0" fontAlgn="ctr"/>
                      <a:r>
                        <a:rPr lang="ru-RU" sz="1500" b="1" i="0" u="none" strike="noStrike" dirty="0">
                          <a:solidFill>
                            <a:srgbClr val="000000"/>
                          </a:solidFill>
                          <a:latin typeface="Times New Roman" pitchFamily="18" charset="0"/>
                          <a:cs typeface="Times New Roman" pitchFamily="18" charset="0"/>
                        </a:rPr>
                        <a:t>Общий объём расходов, всего</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chemeClr val="bg1"/>
                          </a:solidFill>
                          <a:latin typeface="Times New Roman" pitchFamily="18" charset="0"/>
                          <a:cs typeface="Times New Roman" pitchFamily="18" charset="0"/>
                        </a:rPr>
                        <a:t>27449,0</a:t>
                      </a:r>
                      <a:endParaRPr lang="ru-RU" sz="1500" b="1" i="0" u="none" strike="noStrike" dirty="0">
                        <a:solidFill>
                          <a:schemeClr val="bg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chemeClr val="bg1"/>
                          </a:solidFill>
                          <a:latin typeface="Times New Roman" pitchFamily="18" charset="0"/>
                          <a:cs typeface="Times New Roman" pitchFamily="18" charset="0"/>
                        </a:rPr>
                        <a:t>22648,1</a:t>
                      </a:r>
                      <a:endParaRPr lang="ru-RU" sz="1500" b="1" i="0" u="none" strike="noStrike" dirty="0">
                        <a:solidFill>
                          <a:schemeClr val="bg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chemeClr val="bg1"/>
                          </a:solidFill>
                          <a:latin typeface="Times New Roman" pitchFamily="18" charset="0"/>
                          <a:cs typeface="Times New Roman" pitchFamily="18" charset="0"/>
                        </a:rPr>
                        <a:t>22054,5</a:t>
                      </a:r>
                      <a:endParaRPr lang="ru-RU" sz="1500" b="1" i="0" u="none" strike="noStrike" dirty="0">
                        <a:solidFill>
                          <a:schemeClr val="bg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r>
              <a:tr h="372679">
                <a:tc>
                  <a:txBody>
                    <a:bodyPr/>
                    <a:lstStyle/>
                    <a:p>
                      <a:pPr algn="l" rtl="0" fontAlgn="ctr"/>
                      <a:r>
                        <a:rPr lang="ru-RU" sz="1500" b="0" i="0" u="none" strike="noStrike" dirty="0">
                          <a:solidFill>
                            <a:srgbClr val="000000"/>
                          </a:solidFill>
                          <a:latin typeface="Times New Roman" pitchFamily="18" charset="0"/>
                          <a:cs typeface="Times New Roman" pitchFamily="18" charset="0"/>
                        </a:rPr>
                        <a:t> </a:t>
                      </a: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err="1">
                          <a:solidFill>
                            <a:srgbClr val="000000"/>
                          </a:solidFill>
                          <a:latin typeface="Times New Roman" pitchFamily="18" charset="0"/>
                          <a:cs typeface="Times New Roman" pitchFamily="18" charset="0"/>
                        </a:rPr>
                        <a:t>т.ч</a:t>
                      </a:r>
                      <a:r>
                        <a:rPr lang="ru-RU" sz="1500" b="0" i="0" u="none" strike="noStrike" dirty="0" smtClean="0">
                          <a:solidFill>
                            <a:srgbClr val="000000"/>
                          </a:solidFill>
                          <a:latin typeface="Times New Roman" pitchFamily="18" charset="0"/>
                          <a:cs typeface="Times New Roman" pitchFamily="18" charset="0"/>
                        </a:rPr>
                        <a:t>. за счет собственных средств</a:t>
                      </a:r>
                      <a:endParaRPr lang="ru-RU" sz="1500" b="0"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23518,2</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22210,4</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22054,3</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836148">
                <a:tc>
                  <a:txBody>
                    <a:bodyPr/>
                    <a:lstStyle/>
                    <a:p>
                      <a:pPr algn="l" rtl="0" fontAlgn="ctr"/>
                      <a:r>
                        <a:rPr lang="ru-RU" sz="1500" b="1" i="0" u="none" strike="noStrike" dirty="0" smtClean="0">
                          <a:solidFill>
                            <a:srgbClr val="000000"/>
                          </a:solidFill>
                          <a:latin typeface="Times New Roman" pitchFamily="18" charset="0"/>
                          <a:cs typeface="Times New Roman" pitchFamily="18" charset="0"/>
                        </a:rPr>
                        <a:t>Дефицит(-) Профицит(+)</a:t>
                      </a:r>
                      <a:endParaRPr lang="ru-RU" sz="1500" b="1"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algn="r" rtl="0" fontAlgn="ctr"/>
                      <a:r>
                        <a:rPr lang="ru-RU" sz="1500" b="1" i="0" u="none" strike="noStrike" dirty="0" smtClean="0">
                          <a:solidFill>
                            <a:srgbClr val="FF0000"/>
                          </a:solidFill>
                          <a:latin typeface="Times New Roman" pitchFamily="18" charset="0"/>
                          <a:cs typeface="Times New Roman" pitchFamily="18" charset="0"/>
                        </a:rPr>
                        <a:t>0,00</a:t>
                      </a:r>
                      <a:endParaRPr lang="ru-RU" sz="1500" b="1" i="0" u="none" strike="noStrike" dirty="0">
                        <a:solidFill>
                          <a:srgbClr val="FF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endParaRPr lang="ru-RU" sz="1500" b="1" i="0" u="none" strike="noStrike" dirty="0" smtClean="0">
                        <a:solidFill>
                          <a:srgbClr val="FF0000"/>
                        </a:solidFill>
                        <a:latin typeface="Times New Roman" pitchFamily="18" charset="0"/>
                        <a:cs typeface="Times New Roman" pitchFamily="18" charset="0"/>
                      </a:endParaRPr>
                    </a:p>
                    <a:p>
                      <a:pPr marL="0" marR="0" indent="0" algn="r" defTabSz="457200" rtl="0" eaLnBrk="1" fontAlgn="ctr" latinLnBrk="0" hangingPunct="1">
                        <a:lnSpc>
                          <a:spcPct val="100000"/>
                        </a:lnSpc>
                        <a:spcBef>
                          <a:spcPts val="0"/>
                        </a:spcBef>
                        <a:spcAft>
                          <a:spcPts val="0"/>
                        </a:spcAft>
                        <a:buClrTx/>
                        <a:buSzTx/>
                        <a:buFontTx/>
                        <a:buNone/>
                        <a:tabLst/>
                        <a:defRPr/>
                      </a:pPr>
                      <a:r>
                        <a:rPr lang="ru-RU" sz="1500" b="1" i="0" u="none" strike="noStrike" dirty="0" smtClean="0">
                          <a:solidFill>
                            <a:srgbClr val="FF0000"/>
                          </a:solidFill>
                          <a:latin typeface="Times New Roman" pitchFamily="18" charset="0"/>
                          <a:cs typeface="Times New Roman" pitchFamily="18" charset="0"/>
                        </a:rPr>
                        <a:t>0,00</a:t>
                      </a:r>
                    </a:p>
                    <a:p>
                      <a:pPr algn="r" rtl="0" fontAlgn="ctr"/>
                      <a:endParaRPr lang="ru-RU" sz="1500" b="1" i="0" u="none" strike="noStrike" dirty="0">
                        <a:solidFill>
                          <a:srgbClr val="0066FF"/>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ru-RU" sz="1500" b="1" i="0" u="none" strike="noStrike" dirty="0" smtClean="0">
                        <a:solidFill>
                          <a:srgbClr val="FF0000"/>
                        </a:solidFill>
                        <a:latin typeface="Times New Roman" pitchFamily="18" charset="0"/>
                        <a:cs typeface="Times New Roman" pitchFamily="18" charset="0"/>
                      </a:endParaRPr>
                    </a:p>
                    <a:p>
                      <a:pPr marL="0" marR="0" indent="0" algn="r" defTabSz="914400" rtl="0" eaLnBrk="1" fontAlgn="ctr" latinLnBrk="0" hangingPunct="1">
                        <a:lnSpc>
                          <a:spcPct val="100000"/>
                        </a:lnSpc>
                        <a:spcBef>
                          <a:spcPts val="0"/>
                        </a:spcBef>
                        <a:spcAft>
                          <a:spcPts val="0"/>
                        </a:spcAft>
                        <a:buClrTx/>
                        <a:buSzTx/>
                        <a:buFontTx/>
                        <a:buNone/>
                        <a:tabLst/>
                        <a:defRPr/>
                      </a:pPr>
                      <a:r>
                        <a:rPr lang="ru-RU" sz="1500" b="1" i="0" u="none" strike="noStrike" dirty="0" smtClean="0">
                          <a:solidFill>
                            <a:srgbClr val="FF0000"/>
                          </a:solidFill>
                          <a:latin typeface="Times New Roman" pitchFamily="18" charset="0"/>
                          <a:cs typeface="Times New Roman" pitchFamily="18" charset="0"/>
                        </a:rPr>
                        <a:t>0,00</a:t>
                      </a:r>
                    </a:p>
                    <a:p>
                      <a:pPr marL="0" marR="0" indent="0" algn="r" defTabSz="914400" rtl="0" eaLnBrk="1" fontAlgn="ctr" latinLnBrk="0" hangingPunct="1">
                        <a:lnSpc>
                          <a:spcPct val="100000"/>
                        </a:lnSpc>
                        <a:spcBef>
                          <a:spcPts val="0"/>
                        </a:spcBef>
                        <a:spcAft>
                          <a:spcPts val="0"/>
                        </a:spcAft>
                        <a:buClrTx/>
                        <a:buSzTx/>
                        <a:buFontTx/>
                        <a:buNone/>
                        <a:tabLst/>
                        <a:defRPr/>
                      </a:pPr>
                      <a:endParaRPr lang="ru-RU" sz="1500" b="1"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38056.jpeg"/>
          <p:cNvPicPr>
            <a:picLocks noChangeAspect="1"/>
          </p:cNvPicPr>
          <p:nvPr/>
        </p:nvPicPr>
        <p:blipFill>
          <a:blip r:embed="rId2" cstate="print"/>
          <a:stretch>
            <a:fillRect/>
          </a:stretch>
        </p:blipFill>
        <p:spPr>
          <a:xfrm>
            <a:off x="0" y="857250"/>
            <a:ext cx="9144000" cy="5143500"/>
          </a:xfrm>
          <a:prstGeom prst="rect">
            <a:avLst/>
          </a:prstGeom>
          <a:effectLst>
            <a:softEdge rad="317500"/>
          </a:effectLst>
        </p:spPr>
      </p:pic>
      <p:graphicFrame>
        <p:nvGraphicFramePr>
          <p:cNvPr id="2" name="Таблица 1"/>
          <p:cNvGraphicFramePr>
            <a:graphicFrameLocks noGrp="1"/>
          </p:cNvGraphicFramePr>
          <p:nvPr/>
        </p:nvGraphicFramePr>
        <p:xfrm>
          <a:off x="755650" y="404813"/>
          <a:ext cx="7848600" cy="1682496"/>
        </p:xfrm>
        <a:graphic>
          <a:graphicData uri="http://schemas.openxmlformats.org/drawingml/2006/table">
            <a:tbl>
              <a:tblPr/>
              <a:tblGrid>
                <a:gridCol w="7848600"/>
              </a:tblGrid>
              <a:tr h="12287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3200" b="1" i="1" u="none" strike="noStrike" cap="none" normalizeH="0" baseline="0" smtClean="0">
                          <a:ln>
                            <a:noFill/>
                          </a:ln>
                          <a:solidFill>
                            <a:srgbClr val="FFFF00"/>
                          </a:solidFill>
                          <a:effectLst/>
                          <a:latin typeface="Times New Roman" pitchFamily="18" charset="0"/>
                          <a:ea typeface="Calibri" pitchFamily="34" charset="0"/>
                          <a:cs typeface="Calibri" pitchFamily="34" charset="0"/>
                        </a:rPr>
                        <a:t>Доходы бюджета – безвозмездные и безвозвратные поступления денежных средств в бюджет</a:t>
                      </a:r>
                      <a:endParaRPr kumimoji="0" lang="ru-RU" sz="1100" b="1" i="0" u="none" strike="noStrike" cap="none" normalizeH="0" baseline="0" smtClean="0">
                        <a:ln>
                          <a:noFill/>
                        </a:ln>
                        <a:solidFill>
                          <a:srgbClr val="FFFF00"/>
                        </a:solidFill>
                        <a:effectLst/>
                        <a:latin typeface="Times New Roman" pitchFamily="18" charset="0"/>
                        <a:ea typeface="Calibri" pitchFamily="34" charset="0"/>
                        <a:cs typeface="Calibri" pitchFamily="34" charset="0"/>
                      </a:endParaRPr>
                    </a:p>
                  </a:txBody>
                  <a:tcPr marL="44526" marR="4452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7030A0"/>
                        </a:gs>
                        <a:gs pos="100000">
                          <a:srgbClr val="B6DDE8">
                            <a:alpha val="45998"/>
                          </a:srgbClr>
                        </a:gs>
                      </a:gsLst>
                      <a:lin ang="5400000" scaled="1"/>
                    </a:gradFill>
                  </a:tcPr>
                </a:tc>
              </a:tr>
            </a:tbl>
          </a:graphicData>
        </a:graphic>
      </p:graphicFrame>
      <p:graphicFrame>
        <p:nvGraphicFramePr>
          <p:cNvPr id="3" name="Таблица 2"/>
          <p:cNvGraphicFramePr>
            <a:graphicFrameLocks noGrp="1"/>
          </p:cNvGraphicFramePr>
          <p:nvPr/>
        </p:nvGraphicFramePr>
        <p:xfrm>
          <a:off x="900113" y="3500438"/>
          <a:ext cx="7632700" cy="2900363"/>
        </p:xfrm>
        <a:graphic>
          <a:graphicData uri="http://schemas.openxmlformats.org/drawingml/2006/table">
            <a:tbl>
              <a:tblPr/>
              <a:tblGrid>
                <a:gridCol w="2178050"/>
                <a:gridCol w="336550"/>
                <a:gridCol w="2370137"/>
                <a:gridCol w="366713"/>
                <a:gridCol w="2381250"/>
              </a:tblGrid>
              <a:tr h="6445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налоговые</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5F497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неналоговые</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31849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безвозмездные поступления</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365F91"/>
                    </a:solidFill>
                  </a:tcPr>
                </a:tc>
              </a:tr>
              <a:tr h="22558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уплаты налогов, установленные налоговым кодексом Российской Федерации</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CCC0D9">
                        <a:alpha val="59999"/>
                      </a:srgb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уплаты других  пошлин и сборов, установленных законодательством Российской Федерации</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B6DDE8">
                        <a:alpha val="43921"/>
                      </a:srgb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других бюджетов (межбюджетные трансферты)</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B8CCE4"/>
                    </a:solidFill>
                  </a:tcPr>
                </a:tc>
              </a:tr>
            </a:tbl>
          </a:graphicData>
        </a:graphic>
      </p:graphicFrame>
      <p:sp>
        <p:nvSpPr>
          <p:cNvPr id="14356" name="AutoShape 1"/>
          <p:cNvSpPr>
            <a:spLocks noChangeArrowheads="1"/>
          </p:cNvSpPr>
          <p:nvPr/>
        </p:nvSpPr>
        <p:spPr bwMode="auto">
          <a:xfrm>
            <a:off x="3924300" y="2565400"/>
            <a:ext cx="1295400" cy="715963"/>
          </a:xfrm>
          <a:prstGeom prst="downArrow">
            <a:avLst>
              <a:gd name="adj1" fmla="val 50000"/>
              <a:gd name="adj2" fmla="val 30148"/>
            </a:avLst>
          </a:prstGeom>
          <a:gradFill rotWithShape="1">
            <a:gsLst>
              <a:gs pos="0">
                <a:srgbClr val="00B0F0"/>
              </a:gs>
              <a:gs pos="100000">
                <a:srgbClr val="B6DDE8"/>
              </a:gs>
            </a:gsLst>
            <a:lin ang="5400000" scaled="1"/>
          </a:gradFill>
          <a:ln w="9525">
            <a:solidFill>
              <a:srgbClr val="00B0F0"/>
            </a:solidFill>
            <a:miter lim="800000"/>
            <a:headEnd/>
            <a:tailEnd/>
          </a:ln>
        </p:spPr>
        <p:txBody>
          <a:bodyPr vert="eaVert"/>
          <a:lstStyle/>
          <a:p>
            <a:endParaRPr lang="ru-RU"/>
          </a:p>
        </p:txBody>
      </p:sp>
      <p:sp>
        <p:nvSpPr>
          <p:cNvPr id="60419" name="AutoShape 3"/>
          <p:cNvSpPr>
            <a:spLocks noChangeArrowheads="1"/>
          </p:cNvSpPr>
          <p:nvPr/>
        </p:nvSpPr>
        <p:spPr bwMode="auto">
          <a:xfrm>
            <a:off x="6732588" y="2565400"/>
            <a:ext cx="1295400" cy="715963"/>
          </a:xfrm>
          <a:prstGeom prst="downArrow">
            <a:avLst>
              <a:gd name="adj1" fmla="val 50000"/>
              <a:gd name="adj2" fmla="val 30147"/>
            </a:avLst>
          </a:prstGeom>
          <a:gradFill rotWithShape="1">
            <a:gsLst>
              <a:gs pos="0">
                <a:schemeClr val="accent2">
                  <a:lumMod val="75000"/>
                </a:schemeClr>
              </a:gs>
              <a:gs pos="100000">
                <a:srgbClr val="B6DDE8"/>
              </a:gs>
            </a:gsLst>
            <a:lin ang="5400000" scaled="1"/>
          </a:gradFill>
          <a:ln w="9525">
            <a:solidFill>
              <a:srgbClr val="00B0F0"/>
            </a:solidFill>
            <a:miter lim="800000"/>
            <a:headEnd/>
            <a:tailEnd/>
          </a:ln>
        </p:spPr>
        <p:txBody>
          <a:bodyPr vert="eaVert"/>
          <a:lstStyle/>
          <a:p>
            <a:pPr>
              <a:defRPr/>
            </a:pPr>
            <a:endParaRPr lang="ru-RU"/>
          </a:p>
        </p:txBody>
      </p:sp>
      <p:sp>
        <p:nvSpPr>
          <p:cNvPr id="14358" name="AutoShape 2"/>
          <p:cNvSpPr>
            <a:spLocks noChangeArrowheads="1"/>
          </p:cNvSpPr>
          <p:nvPr/>
        </p:nvSpPr>
        <p:spPr bwMode="auto">
          <a:xfrm>
            <a:off x="1187450" y="2565400"/>
            <a:ext cx="1368425" cy="715963"/>
          </a:xfrm>
          <a:prstGeom prst="downArrow">
            <a:avLst>
              <a:gd name="adj1" fmla="val 50000"/>
              <a:gd name="adj2" fmla="val 30148"/>
            </a:avLst>
          </a:prstGeom>
          <a:gradFill rotWithShape="1">
            <a:gsLst>
              <a:gs pos="0">
                <a:srgbClr val="7030A0"/>
              </a:gs>
              <a:gs pos="100000">
                <a:srgbClr val="B6DDE8"/>
              </a:gs>
            </a:gsLst>
            <a:lin ang="5400000" scaled="1"/>
          </a:gradFill>
          <a:ln w="9525">
            <a:solidFill>
              <a:srgbClr val="00B0F0"/>
            </a:solidFill>
            <a:miter lim="800000"/>
            <a:headEnd/>
            <a:tailEnd/>
          </a:ln>
        </p:spPr>
        <p:txBody>
          <a:bodyPr vert="eaVert"/>
          <a:lstStyle/>
          <a:p>
            <a:endParaRPr lang="ru-RU"/>
          </a:p>
        </p:txBody>
      </p:sp>
      <p:sp>
        <p:nvSpPr>
          <p:cNvPr id="14359"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2368</TotalTime>
  <Words>1321</Words>
  <Application>Microsoft Office PowerPoint</Application>
  <PresentationFormat>Экран (4:3)</PresentationFormat>
  <Paragraphs>360</Paragraphs>
  <Slides>25</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Сектор</vt:lpstr>
      <vt:lpstr> Ёлкинское сельское поселение</vt:lpstr>
      <vt:lpstr>Презентация PowerPoint</vt:lpstr>
      <vt:lpstr>Презентация PowerPoint</vt:lpstr>
      <vt:lpstr>Презентация PowerPoint</vt:lpstr>
      <vt:lpstr>Презентация PowerPoint</vt:lpstr>
      <vt:lpstr>Презентация PowerPoint</vt:lpstr>
      <vt:lpstr>Бюджет  Комиссаровского сельского поселения на 2025 год и на плановый период 2026 и 2027 годов направлен на решение следующих ключевых задач:</vt:lpstr>
      <vt:lpstr>Презентация PowerPoint</vt:lpstr>
      <vt:lpstr>Презентация PowerPoint</vt:lpstr>
      <vt:lpstr>Основные параметры  бюджета   Комиссаровского сельского поселения  на 2025 год</vt:lpstr>
      <vt:lpstr>Основные параметры  бюджета   Комиссаровского сельского поселения  на ПЛАНОВЫЙ ПЕРИОД 2026 год</vt:lpstr>
      <vt:lpstr>Основные параметры  бюджета   комиссаровского сельского поселения  на ПЛАНОВЫЙ ПЕРИОД 2027 год</vt:lpstr>
      <vt:lpstr>Объемы безвозмездных поступлений бюджета  комиссаровского  сельского поселения  на 2025-2027 годы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vector>
  </TitlesOfParts>
  <Company>Финансовый отдел</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Новации в расходах районного бюджета на 2013 год и на плановый период 2014 и 2015 годов</dc:title>
  <dc:creator>Ира</dc:creator>
  <cp:lastModifiedBy>Azerty</cp:lastModifiedBy>
  <cp:revision>536</cp:revision>
  <dcterms:created xsi:type="dcterms:W3CDTF">2012-11-13T07:23:35Z</dcterms:created>
  <dcterms:modified xsi:type="dcterms:W3CDTF">2025-01-22T11:25:12Z</dcterms:modified>
</cp:coreProperties>
</file>