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5FF1E-55A4-4B8C-8CD7-F483FA45FC2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746C6-EDF3-47C0-A98F-5A9B9970D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8600" y="1295400"/>
            <a:ext cx="3886200" cy="5257800"/>
          </a:xfrm>
        </p:spPr>
        <p:txBody>
          <a:bodyPr>
            <a:normAutofit/>
          </a:bodyPr>
          <a:lstStyle/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ГЕНЕРАЛЬНАЯ ПРОКУРАТУРА </a:t>
            </a: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               РОССИЙСКОЙ ФЕДЕРАЦИИ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ПАМЯТКА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ЧТО НУЖНО ЗНАТЬ О КОРРУПЦИИ!</a:t>
            </a: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Что такое коррупция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соответствии с п. 1 ст. 1 ФЗ от 25.12.2008 № 273-ФЗ «О         противодействии коррупции»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под коррупцией понимается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злоупотребление служебным положением,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лицами, а также совершение указанных деяний от имени или в интересах юридического лица.</a:t>
            </a: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Лена\Desktop\iCA61P2U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04800"/>
            <a:ext cx="1066800" cy="912326"/>
          </a:xfrm>
          <a:prstGeom prst="rect">
            <a:avLst/>
          </a:prstGeom>
          <a:noFill/>
        </p:spPr>
      </p:pic>
      <p:pic>
        <p:nvPicPr>
          <p:cNvPr id="1027" name="Picture 3" descr="C:\Users\Лена\Desktop\53c4200f17dc82033413730e9113bfc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209800"/>
            <a:ext cx="2133600" cy="1424178"/>
          </a:xfrm>
          <a:prstGeom prst="rect">
            <a:avLst/>
          </a:prstGeom>
          <a:noFill/>
        </p:spPr>
      </p:pic>
      <p:pic>
        <p:nvPicPr>
          <p:cNvPr id="1028" name="Picture 4" descr="C:\Users\Лена\Desktop\2221_b582e65ce5826cdd1b7dfc2a71ebf71074eb1968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304800"/>
            <a:ext cx="2971800" cy="1482370"/>
          </a:xfrm>
          <a:prstGeom prst="rect">
            <a:avLst/>
          </a:prstGeom>
          <a:noFill/>
        </p:spPr>
      </p:pic>
      <p:pic>
        <p:nvPicPr>
          <p:cNvPr id="11" name="Рисунок 10" descr="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8200" y="4343400"/>
            <a:ext cx="4114800" cy="12192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334000" y="5562600"/>
            <a:ext cx="32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 Вы можете сообщить о фактах коррупции, обратившись 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b="1" i="1" dirty="0" err="1" smtClean="0">
                <a:latin typeface="Times New Roman" pitchFamily="18" charset="0"/>
                <a:cs typeface="Times New Roman" pitchFamily="18" charset="0"/>
              </a:rPr>
              <a:t>Красносулинскую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 городскую прокуратуру по 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адресу: Ростовская область, г. Красный Сулин, ул. Гагарина 6 «а»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1828800"/>
            <a:ext cx="4267200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Противодействие коррупции:</a:t>
            </a: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Деятельность федеральных органов государственной власти, органов государственной власти субъектов Российской Федерации, органов местного самоуправления, институтов гражданского общества, организаций и физических лиц в пределах их полномочий:</a:t>
            </a:r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по предупреждению коррупции, в том числе по выявлению и последующему устранению причин коррупции (профилактика коррупции);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по выявлению, предупреждению, пресечению, раскрытию и расследованию коррупционных правонарушений (борьба с коррупцией);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по минимизации и (или) ликвидации последствий коррупционных правонарушений.</a:t>
            </a:r>
          </a:p>
          <a:p>
            <a:r>
              <a:rPr lang="ru-RU" sz="800" dirty="0" smtClean="0"/>
              <a:t/>
            </a:r>
            <a:br>
              <a:rPr lang="ru-RU" sz="800" dirty="0" smtClean="0"/>
            </a:br>
            <a:r>
              <a:rPr lang="ru-RU" sz="800" dirty="0" smtClean="0"/>
              <a:t/>
            </a:r>
            <a:br>
              <a:rPr lang="ru-RU" sz="800" dirty="0" smtClean="0"/>
            </a:br>
            <a:endParaRPr lang="ru-RU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839200" cy="1066800"/>
          </a:xfrm>
        </p:spPr>
        <p:txBody>
          <a:bodyPr>
            <a:normAutofit/>
          </a:bodyPr>
          <a:lstStyle/>
          <a:p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Уголовный кодекс Российской Федерации предусматривает уголовную ответственность</a:t>
            </a:r>
            <a:b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 за получение взятки, за дачу взятки, посредничество во взяточничестве</a:t>
            </a:r>
            <a:endParaRPr lang="ru-RU" sz="1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" y="1447800"/>
            <a:ext cx="2590800" cy="3276600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Дача взятки </a:t>
            </a:r>
          </a:p>
          <a:p>
            <a:pPr algn="ctr"/>
            <a:r>
              <a:rPr lang="ru-RU" sz="3400" b="0" dirty="0" smtClean="0">
                <a:latin typeface="Times New Roman" pitchFamily="18" charset="0"/>
                <a:cs typeface="Times New Roman" pitchFamily="18" charset="0"/>
              </a:rPr>
              <a:t>(ст. 291 УК РФ)</a:t>
            </a:r>
          </a:p>
          <a:p>
            <a:pPr algn="ctr"/>
            <a:r>
              <a:rPr lang="ru-RU" sz="3400" b="0" dirty="0" smtClean="0">
                <a:latin typeface="Times New Roman" pitchFamily="18" charset="0"/>
                <a:cs typeface="Times New Roman" pitchFamily="18" charset="0"/>
              </a:rPr>
              <a:t>Наказание: </a:t>
            </a:r>
          </a:p>
          <a:p>
            <a:pPr algn="ctr"/>
            <a:r>
              <a:rPr lang="ru-RU" sz="3400" b="0" u="sng" dirty="0" smtClean="0">
                <a:latin typeface="Times New Roman" pitchFamily="18" charset="0"/>
                <a:cs typeface="Times New Roman" pitchFamily="18" charset="0"/>
              </a:rPr>
              <a:t>Штраф </a:t>
            </a:r>
            <a:r>
              <a:rPr lang="ru-RU" sz="3400" b="0" dirty="0" smtClean="0">
                <a:latin typeface="Times New Roman" pitchFamily="18" charset="0"/>
                <a:cs typeface="Times New Roman" pitchFamily="18" charset="0"/>
              </a:rPr>
              <a:t>до 4 миллионов рублей или в размере заработной платы или иного дохода осужденного за период до 4 лет или в размере до девяностократной суммы взятки с лишением права занимать определенные должности или заниматься определенной деятельностью на срок до 10 лет или без такового;</a:t>
            </a:r>
          </a:p>
          <a:p>
            <a:pPr algn="ctr"/>
            <a:r>
              <a:rPr lang="ru-RU" sz="3400" b="0" u="sng" dirty="0" smtClean="0">
                <a:latin typeface="Times New Roman" pitchFamily="18" charset="0"/>
                <a:cs typeface="Times New Roman" pitchFamily="18" charset="0"/>
              </a:rPr>
              <a:t>Лишение свободы </a:t>
            </a:r>
            <a:r>
              <a:rPr lang="ru-RU" sz="3400" b="0" dirty="0" smtClean="0">
                <a:latin typeface="Times New Roman" pitchFamily="18" charset="0"/>
                <a:cs typeface="Times New Roman" pitchFamily="18" charset="0"/>
              </a:rPr>
              <a:t>на срок до 15 лет со штрафом в размере до семидесятикратной суммы взятки или без такового и с лишением права занимать определенные должности или заниматься определенной деятельность на срок до 10 лет или без такового.</a:t>
            </a:r>
            <a:endParaRPr lang="ru-RU" sz="34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65496fbea8ff6356e53592f0b164b45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81000" y="685800"/>
            <a:ext cx="2286000" cy="114300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19800" y="1676400"/>
            <a:ext cx="2974975" cy="33528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Получение взятки</a:t>
            </a:r>
          </a:p>
          <a:p>
            <a:pPr algn="ctr"/>
            <a:r>
              <a:rPr lang="ru-RU" sz="1100" b="0" dirty="0" smtClean="0">
                <a:latin typeface="Times New Roman" pitchFamily="18" charset="0"/>
                <a:cs typeface="Times New Roman" pitchFamily="18" charset="0"/>
              </a:rPr>
              <a:t>(ст. 290 УК РФ)</a:t>
            </a:r>
          </a:p>
          <a:p>
            <a:pPr algn="ctr"/>
            <a:r>
              <a:rPr lang="ru-RU" sz="1100" b="0" dirty="0" smtClean="0">
                <a:latin typeface="Times New Roman" pitchFamily="18" charset="0"/>
                <a:cs typeface="Times New Roman" pitchFamily="18" charset="0"/>
              </a:rPr>
              <a:t>Наказание:</a:t>
            </a:r>
          </a:p>
          <a:p>
            <a:pPr algn="ctr"/>
            <a:r>
              <a:rPr lang="ru-RU" sz="1100" b="0" u="sng" dirty="0" smtClean="0">
                <a:latin typeface="Times New Roman" pitchFamily="18" charset="0"/>
                <a:cs typeface="Times New Roman" pitchFamily="18" charset="0"/>
              </a:rPr>
              <a:t>Штраф</a:t>
            </a:r>
            <a:r>
              <a:rPr lang="ru-RU" sz="1100" b="0" dirty="0" smtClean="0">
                <a:latin typeface="Times New Roman" pitchFamily="18" charset="0"/>
                <a:cs typeface="Times New Roman" pitchFamily="18" charset="0"/>
              </a:rPr>
              <a:t> до 5 миллионов рублей, или в размере заработной платы или иного дохода осужденного за период до 5 лет, или в размере до стократной суммы взятки с лишением права заниматься определенной деятельностью на срок до 15 лет;</a:t>
            </a:r>
          </a:p>
          <a:p>
            <a:pPr algn="ctr"/>
            <a:r>
              <a:rPr lang="ru-RU" sz="1100" b="0" u="sng" dirty="0" smtClean="0">
                <a:latin typeface="Times New Roman" pitchFamily="18" charset="0"/>
                <a:cs typeface="Times New Roman" pitchFamily="18" charset="0"/>
              </a:rPr>
              <a:t>Лишение свободы </a:t>
            </a:r>
            <a:r>
              <a:rPr lang="ru-RU" sz="1100" b="0" dirty="0" smtClean="0">
                <a:latin typeface="Times New Roman" pitchFamily="18" charset="0"/>
                <a:cs typeface="Times New Roman" pitchFamily="18" charset="0"/>
              </a:rPr>
              <a:t>на срок до 15 лет со штрафом в размере до семидесятикратной суммы взятки или без такового и с лишением права занимать определенные должности или заниматься определенной деятельность на срок до 15 лет или без такового.</a:t>
            </a:r>
            <a:endParaRPr lang="ru-RU" sz="11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Fotolia_78453163_Subscription_Monthly_M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6248400" y="685802"/>
            <a:ext cx="2362200" cy="1242010"/>
          </a:xfrm>
        </p:spPr>
      </p:pic>
      <p:pic>
        <p:nvPicPr>
          <p:cNvPr id="9" name="Рисунок 8" descr="SKWhXtYtSEDATaA-1600x900-noPa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400" y="685800"/>
            <a:ext cx="3230880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67000" y="2133600"/>
            <a:ext cx="3429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Взятка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может быть в виде денег, ценных бумаг, иного имущества в виде незаконных оказания услуг имущественного характера или предоставления иных имущественных прав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5600" y="3124200"/>
            <a:ext cx="312420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Посредничество во взяточничестве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(ст. 291.1 УК РФ)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Наказание:</a:t>
            </a:r>
          </a:p>
          <a:p>
            <a:pPr algn="ctr"/>
            <a:r>
              <a:rPr lang="ru-RU" sz="1100" u="sng" dirty="0" smtClean="0">
                <a:latin typeface="Times New Roman" pitchFamily="18" charset="0"/>
                <a:cs typeface="Times New Roman" pitchFamily="18" charset="0"/>
              </a:rPr>
              <a:t>Штраф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до 3 миллионов рублей или в размере заработной платы или иного дохода осужденного за период до 3 лет или в размере до восьмидесятикратной суммы взятки с лишением права занимать определенные должности или заниматься определенной деятельностью на срок до 7 лет или без такового;</a:t>
            </a:r>
          </a:p>
          <a:p>
            <a:pPr algn="ctr"/>
            <a:r>
              <a:rPr lang="ru-RU" sz="1100" u="sng" dirty="0" smtClean="0">
                <a:latin typeface="Times New Roman" pitchFamily="18" charset="0"/>
                <a:cs typeface="Times New Roman" pitchFamily="18" charset="0"/>
              </a:rPr>
              <a:t>Лишение свободы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на срок до 12 лет со штрафом в размере до семидесятикратной суммы взятки или без такового с лишением права занимать определенные  должности или заниматься определенной деятельностью на срок до 7 лет или без такового.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4648200"/>
            <a:ext cx="2743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Мелкое взяточничество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(ст. 291.2 УК РФ)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Наказание:</a:t>
            </a:r>
          </a:p>
          <a:p>
            <a:pPr algn="ctr"/>
            <a:r>
              <a:rPr lang="ru-RU" sz="1100" u="sng" dirty="0" smtClean="0">
                <a:latin typeface="Times New Roman" pitchFamily="18" charset="0"/>
                <a:cs typeface="Times New Roman" pitchFamily="18" charset="0"/>
              </a:rPr>
              <a:t>Штраф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до 1 миллиона рублей или в размере заработной платы или иного дохода осужденного за период до 1 года;</a:t>
            </a:r>
          </a:p>
          <a:p>
            <a:pPr algn="ctr"/>
            <a:r>
              <a:rPr lang="ru-RU" sz="1100" u="sng" dirty="0" smtClean="0">
                <a:latin typeface="Times New Roman" pitchFamily="18" charset="0"/>
                <a:cs typeface="Times New Roman" pitchFamily="18" charset="0"/>
              </a:rPr>
              <a:t>Исправительные работы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 3 лет;</a:t>
            </a:r>
          </a:p>
          <a:p>
            <a:pPr algn="ctr"/>
            <a:r>
              <a:rPr lang="ru-RU" sz="1100" u="sng" dirty="0" smtClean="0">
                <a:latin typeface="Times New Roman" pitchFamily="18" charset="0"/>
                <a:cs typeface="Times New Roman" pitchFamily="18" charset="0"/>
              </a:rPr>
              <a:t>Ограничение свободы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 4 лет</a:t>
            </a:r>
          </a:p>
          <a:p>
            <a:pPr algn="ctr"/>
            <a:r>
              <a:rPr lang="ru-RU" sz="1100" u="sng" dirty="0" smtClean="0">
                <a:latin typeface="Times New Roman" pitchFamily="18" charset="0"/>
                <a:cs typeface="Times New Roman" pitchFamily="18" charset="0"/>
              </a:rPr>
              <a:t>Лишение свободы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 3 лет.</a:t>
            </a:r>
          </a:p>
        </p:txBody>
      </p:sp>
      <p:pic>
        <p:nvPicPr>
          <p:cNvPr id="13" name="Рисунок 12" descr="7676678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24600" y="5105400"/>
            <a:ext cx="2309091" cy="152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593</Words>
  <Application>Microsoft Office PowerPoint</Application>
  <PresentationFormat>Экран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Уголовный кодекс Российской Федерации предусматривает уголовную ответственность  за получение взятки, за дачу взятки, посредничество во взяточничестве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 Лунина</dc:creator>
  <cp:lastModifiedBy>Лена Лунина</cp:lastModifiedBy>
  <cp:revision>16</cp:revision>
  <dcterms:created xsi:type="dcterms:W3CDTF">2017-03-14T07:18:08Z</dcterms:created>
  <dcterms:modified xsi:type="dcterms:W3CDTF">2017-03-14T15:46:41Z</dcterms:modified>
</cp:coreProperties>
</file>